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1" r:id="rId11"/>
    <p:sldId id="282" r:id="rId12"/>
    <p:sldId id="283" r:id="rId13"/>
    <p:sldId id="284" r:id="rId14"/>
    <p:sldId id="275" r:id="rId15"/>
    <p:sldId id="265" r:id="rId16"/>
    <p:sldId id="276" r:id="rId17"/>
    <p:sldId id="277" r:id="rId18"/>
    <p:sldId id="278" r:id="rId19"/>
    <p:sldId id="279" r:id="rId20"/>
    <p:sldId id="280" r:id="rId21"/>
    <p:sldId id="281" r:id="rId22"/>
    <p:sldId id="274" r:id="rId23"/>
  </p:sldIdLst>
  <p:sldSz cx="18288000" cy="10287000"/>
  <p:notesSz cx="6858000" cy="9144000"/>
  <p:embeddedFontLst>
    <p:embeddedFont>
      <p:font typeface="思源黑体-粗体 Bold" panose="02010600030101010101" charset="-122"/>
      <p:regular r:id="rId24"/>
    </p:embeddedFont>
    <p:embeddedFont>
      <p:font typeface="Calibri" panose="020F0502020204030204" pitchFamily="34" charset="0"/>
      <p:regular r:id="rId25"/>
      <p:bold r:id="rId26"/>
      <p:italic r:id="rId27"/>
      <p:boldItalic r:id="rId28"/>
    </p:embeddedFont>
    <p:embeddedFont>
      <p:font typeface="Cyrillic Bodoni Bold" panose="02010600030101010101" charset="0"/>
      <p:regular r:id="rId29"/>
    </p:embeddedFont>
    <p:embeddedFont>
      <p:font typeface="Cyrillic Bodoni Bold Italics" panose="02010600030101010101" charset="0"/>
      <p:regular r:id="rId30"/>
    </p:embeddedFont>
    <p:embeddedFont>
      <p:font typeface="Cyrillic Bodoni Italics" panose="02010600030101010101" charset="0"/>
      <p:regular r:id="rId31"/>
    </p:embeddedFont>
    <p:embeddedFont>
      <p:font typeface="黑体" panose="02010609060101010101" pitchFamily="49" charset="-122"/>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www.weather.com.cn/weather40d/101280601.shtml"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7.wmf"/></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9.wmf"/><Relationship Id="rId5" Type="http://schemas.openxmlformats.org/officeDocument/2006/relationships/image" Target="../media/image2.svg"/><Relationship Id="rId10" Type="http://schemas.openxmlformats.org/officeDocument/2006/relationships/oleObject" Target="../embeddings/oleObject2.bin"/><Relationship Id="rId4" Type="http://schemas.openxmlformats.org/officeDocument/2006/relationships/image" Target="../media/image1.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0.wmf"/></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2914368" cy="12624050"/>
            </a:xfrm>
            <a:custGeom>
              <a:avLst/>
              <a:gdLst/>
              <a:ahLst/>
              <a:cxnLst/>
              <a:rect l="l" t="t" r="r" b="b"/>
              <a:pathLst>
                <a:path w="22914368" h="12624050">
                  <a:moveTo>
                    <a:pt x="0" y="0"/>
                  </a:moveTo>
                  <a:lnTo>
                    <a:pt x="22914368" y="0"/>
                  </a:lnTo>
                  <a:lnTo>
                    <a:pt x="22914368" y="12624050"/>
                  </a:lnTo>
                  <a:lnTo>
                    <a:pt x="0" y="12624050"/>
                  </a:lnTo>
                  <a:lnTo>
                    <a:pt x="0" y="0"/>
                  </a:lnTo>
                  <a:close/>
                </a:path>
              </a:pathLst>
            </a:custGeom>
            <a:blipFill>
              <a:blip r:embed="rId2">
                <a:extLst>
                  <a:ext uri="{96DAC541-7B7A-43D3-8B79-37D633B846F1}">
                    <asvg:svgBlip xmlns:asvg="http://schemas.microsoft.com/office/drawing/2016/SVG/main" r:embed="rId3"/>
                  </a:ext>
                </a:extLst>
              </a:blip>
              <a:stretch>
                <a:fillRect t="-85166"/>
              </a:stretch>
            </a:blipFill>
          </p:spPr>
        </p:sp>
        <p:sp>
          <p:nvSpPr>
            <p:cNvPr id="4" name="Freeform 4"/>
            <p:cNvSpPr/>
            <p:nvPr/>
          </p:nvSpPr>
          <p:spPr>
            <a:xfrm>
              <a:off x="9401567" y="3985269"/>
              <a:ext cx="14982433" cy="9730731"/>
            </a:xfrm>
            <a:custGeom>
              <a:avLst/>
              <a:gdLst/>
              <a:ahLst/>
              <a:cxnLst/>
              <a:rect l="l" t="t" r="r" b="b"/>
              <a:pathLst>
                <a:path w="14982433" h="9730731">
                  <a:moveTo>
                    <a:pt x="0" y="0"/>
                  </a:moveTo>
                  <a:lnTo>
                    <a:pt x="14982433" y="0"/>
                  </a:lnTo>
                  <a:lnTo>
                    <a:pt x="14982433" y="9730731"/>
                  </a:lnTo>
                  <a:lnTo>
                    <a:pt x="0" y="9730731"/>
                  </a:lnTo>
                  <a:lnTo>
                    <a:pt x="0" y="0"/>
                  </a:lnTo>
                  <a:close/>
                </a:path>
              </a:pathLst>
            </a:custGeom>
            <a:blipFill>
              <a:blip r:embed="rId4">
                <a:extLst>
                  <a:ext uri="{96DAC541-7B7A-43D3-8B79-37D633B846F1}">
                    <asvg:svgBlip xmlns:asvg="http://schemas.microsoft.com/office/drawing/2016/SVG/main" r:embed="rId5"/>
                  </a:ext>
                </a:extLst>
              </a:blip>
              <a:stretch>
                <a:fillRect b="-57069"/>
              </a:stretch>
            </a:blipFill>
          </p:spPr>
        </p:sp>
      </p:grpSp>
      <p:sp>
        <p:nvSpPr>
          <p:cNvPr id="5" name="TextBox 5"/>
          <p:cNvSpPr txBox="1"/>
          <p:nvPr/>
        </p:nvSpPr>
        <p:spPr>
          <a:xfrm>
            <a:off x="1028700" y="3183188"/>
            <a:ext cx="14641485" cy="1268809"/>
          </a:xfrm>
          <a:prstGeom prst="rect">
            <a:avLst/>
          </a:prstGeom>
        </p:spPr>
        <p:txBody>
          <a:bodyPr lIns="0" tIns="0" rIns="0" bIns="0" rtlCol="0" anchor="t">
            <a:spAutoFit/>
          </a:bodyPr>
          <a:lstStyle/>
          <a:p>
            <a:pPr>
              <a:lnSpc>
                <a:spcPts val="10367"/>
              </a:lnSpc>
            </a:pPr>
            <a:r>
              <a:rPr lang="en-US" sz="8099" spc="809" dirty="0" err="1">
                <a:solidFill>
                  <a:srgbClr val="000000"/>
                </a:solidFill>
                <a:ea typeface="思源黑体-粗体 Bold"/>
              </a:rPr>
              <a:t>爬取</a:t>
            </a:r>
            <a:r>
              <a:rPr lang="zh-CN" altLang="en-US" sz="8099" spc="809" dirty="0">
                <a:solidFill>
                  <a:srgbClr val="000000"/>
                </a:solidFill>
                <a:ea typeface="思源黑体-粗体 Bold"/>
              </a:rPr>
              <a:t>深圳近</a:t>
            </a:r>
            <a:r>
              <a:rPr lang="en-US" altLang="zh-CN" sz="8099" spc="809" dirty="0">
                <a:solidFill>
                  <a:srgbClr val="000000"/>
                </a:solidFill>
                <a:ea typeface="思源黑体-粗体 Bold"/>
              </a:rPr>
              <a:t>30</a:t>
            </a:r>
            <a:r>
              <a:rPr lang="zh-CN" altLang="en-US" sz="8099" spc="809" dirty="0">
                <a:solidFill>
                  <a:srgbClr val="000000"/>
                </a:solidFill>
                <a:ea typeface="思源黑体-粗体 Bold"/>
              </a:rPr>
              <a:t>天天气</a:t>
            </a:r>
            <a:endParaRPr lang="en-US" sz="8099" spc="809" dirty="0">
              <a:solidFill>
                <a:srgbClr val="000000"/>
              </a:solidFill>
              <a:ea typeface="思源黑体-粗体 Bold"/>
              <a:hlinkClick r:id="rId6" tooltip="http://www.weather.com.cn/weather40d/101280601.shtml"/>
            </a:endParaRPr>
          </a:p>
        </p:txBody>
      </p:sp>
      <p:sp>
        <p:nvSpPr>
          <p:cNvPr id="6" name="TextBox 6"/>
          <p:cNvSpPr txBox="1"/>
          <p:nvPr/>
        </p:nvSpPr>
        <p:spPr>
          <a:xfrm>
            <a:off x="1123950" y="4843968"/>
            <a:ext cx="14546235" cy="538609"/>
          </a:xfrm>
          <a:prstGeom prst="rect">
            <a:avLst/>
          </a:prstGeom>
        </p:spPr>
        <p:txBody>
          <a:bodyPr lIns="0" tIns="0" rIns="0" bIns="0" rtlCol="0" anchor="t">
            <a:spAutoFit/>
          </a:bodyPr>
          <a:lstStyle/>
          <a:p>
            <a:pPr>
              <a:lnSpc>
                <a:spcPts val="4224"/>
              </a:lnSpc>
            </a:pPr>
            <a:r>
              <a:rPr lang="en-US" sz="3300" spc="165" dirty="0">
                <a:solidFill>
                  <a:srgbClr val="000000"/>
                </a:solidFill>
                <a:latin typeface="Cyrillic Bodoni Bold Italics"/>
              </a:rPr>
              <a:t>Crawling the weather for Shenzhen </a:t>
            </a:r>
            <a:r>
              <a:rPr lang="en-US" altLang="zh-CN" sz="3300" spc="165" dirty="0">
                <a:solidFill>
                  <a:srgbClr val="000000"/>
                </a:solidFill>
                <a:latin typeface="Cyrillic Bodoni Bold Italics"/>
              </a:rPr>
              <a:t>in 3</a:t>
            </a:r>
            <a:r>
              <a:rPr lang="en-US" sz="3300" spc="165" dirty="0">
                <a:solidFill>
                  <a:srgbClr val="000000"/>
                </a:solidFill>
                <a:latin typeface="Cyrillic Bodoni Bold Italics"/>
              </a:rPr>
              <a:t>0 days</a:t>
            </a:r>
          </a:p>
        </p:txBody>
      </p:sp>
      <p:sp>
        <p:nvSpPr>
          <p:cNvPr id="7" name="TextBox 7"/>
          <p:cNvSpPr txBox="1"/>
          <p:nvPr/>
        </p:nvSpPr>
        <p:spPr>
          <a:xfrm>
            <a:off x="1123950" y="2108790"/>
            <a:ext cx="7273118" cy="751816"/>
          </a:xfrm>
          <a:prstGeom prst="rect">
            <a:avLst/>
          </a:prstGeom>
        </p:spPr>
        <p:txBody>
          <a:bodyPr lIns="0" tIns="0" rIns="0" bIns="0" rtlCol="0" anchor="t">
            <a:spAutoFit/>
          </a:bodyPr>
          <a:lstStyle/>
          <a:p>
            <a:pPr>
              <a:lnSpc>
                <a:spcPts val="6083"/>
              </a:lnSpc>
            </a:pPr>
            <a:r>
              <a:rPr lang="en-US" sz="4752" spc="475">
                <a:solidFill>
                  <a:srgbClr val="000000"/>
                </a:solidFill>
                <a:latin typeface="思源黑体-粗体 Bold"/>
              </a:rPr>
              <a:t>Python课程设计报告</a:t>
            </a:r>
          </a:p>
        </p:txBody>
      </p:sp>
      <p:sp>
        <p:nvSpPr>
          <p:cNvPr id="8" name="AutoShape 8"/>
          <p:cNvSpPr/>
          <p:nvPr/>
        </p:nvSpPr>
        <p:spPr>
          <a:xfrm>
            <a:off x="1028700" y="8753475"/>
            <a:ext cx="16230600" cy="0"/>
          </a:xfrm>
          <a:prstGeom prst="line">
            <a:avLst/>
          </a:prstGeom>
          <a:ln w="28575" cap="flat">
            <a:solidFill>
              <a:srgbClr val="000000"/>
            </a:solidFill>
            <a:prstDash val="solid"/>
            <a:headEnd type="none" w="sm" len="sm"/>
            <a:tailEnd type="none" w="sm" len="sm"/>
          </a:ln>
        </p:spPr>
      </p:sp>
      <p:sp>
        <p:nvSpPr>
          <p:cNvPr id="9" name="TextBox 9"/>
          <p:cNvSpPr txBox="1"/>
          <p:nvPr/>
        </p:nvSpPr>
        <p:spPr>
          <a:xfrm>
            <a:off x="1028700" y="9163050"/>
            <a:ext cx="5236019" cy="456174"/>
          </a:xfrm>
          <a:prstGeom prst="rect">
            <a:avLst/>
          </a:prstGeom>
        </p:spPr>
        <p:txBody>
          <a:bodyPr lIns="0" tIns="0" rIns="0" bIns="0" rtlCol="0" anchor="t">
            <a:spAutoFit/>
          </a:bodyPr>
          <a:lstStyle/>
          <a:p>
            <a:pPr>
              <a:lnSpc>
                <a:spcPts val="3860"/>
              </a:lnSpc>
            </a:pPr>
            <a:r>
              <a:rPr lang="en-US" sz="2397" spc="237">
                <a:solidFill>
                  <a:srgbClr val="000000"/>
                </a:solidFill>
                <a:ea typeface="思源黑体 1 Bold"/>
              </a:rPr>
              <a:t>演讲人：谭晓琳 秦玉婧</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Cyrillic Bodoni Bold"/>
              </a:rPr>
              <a:t>04</a:t>
            </a:r>
          </a:p>
        </p:txBody>
      </p:sp>
      <p:sp>
        <p:nvSpPr>
          <p:cNvPr id="10" name="TextBox 10"/>
          <p:cNvSpPr txBox="1"/>
          <p:nvPr/>
        </p:nvSpPr>
        <p:spPr>
          <a:xfrm>
            <a:off x="2436773" y="1021357"/>
            <a:ext cx="6707227" cy="464935"/>
          </a:xfrm>
          <a:prstGeom prst="rect">
            <a:avLst/>
          </a:prstGeom>
        </p:spPr>
        <p:txBody>
          <a:bodyPr lIns="0" tIns="0" rIns="0" bIns="0" rtlCol="0" anchor="t">
            <a:spAutoFit/>
          </a:bodyPr>
          <a:lstStyle/>
          <a:p>
            <a:pPr>
              <a:lnSpc>
                <a:spcPts val="3840"/>
              </a:lnSpc>
              <a:spcBef>
                <a:spcPct val="0"/>
              </a:spcBef>
            </a:pPr>
            <a:r>
              <a:rPr lang="zh-CN" altLang="en-US" sz="3000" spc="225" dirty="0">
                <a:solidFill>
                  <a:srgbClr val="000000"/>
                </a:solidFill>
                <a:ea typeface="思源黑体-粗体 Bold"/>
              </a:rPr>
              <a:t>数据预处理</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16" name="图片 15">
            <a:extLst>
              <a:ext uri="{FF2B5EF4-FFF2-40B4-BE49-F238E27FC236}">
                <a16:creationId xmlns:a16="http://schemas.microsoft.com/office/drawing/2014/main" id="{D9B49E89-4E65-268E-7E6F-5DEB8686A0BC}"/>
              </a:ext>
            </a:extLst>
          </p:cNvPr>
          <p:cNvPicPr>
            <a:picLocks noChangeAspect="1"/>
          </p:cNvPicPr>
          <p:nvPr/>
        </p:nvPicPr>
        <p:blipFill>
          <a:blip r:embed="rId8"/>
          <a:stretch>
            <a:fillRect/>
          </a:stretch>
        </p:blipFill>
        <p:spPr>
          <a:xfrm>
            <a:off x="1824964" y="2218918"/>
            <a:ext cx="14638071" cy="65150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Cyrillic Bodoni Bold"/>
              </a:rPr>
              <a:t>04</a:t>
            </a:r>
          </a:p>
        </p:txBody>
      </p:sp>
      <p:sp>
        <p:nvSpPr>
          <p:cNvPr id="10" name="TextBox 10"/>
          <p:cNvSpPr txBox="1"/>
          <p:nvPr/>
        </p:nvSpPr>
        <p:spPr>
          <a:xfrm>
            <a:off x="2436773" y="1021357"/>
            <a:ext cx="6707227" cy="464935"/>
          </a:xfrm>
          <a:prstGeom prst="rect">
            <a:avLst/>
          </a:prstGeom>
        </p:spPr>
        <p:txBody>
          <a:bodyPr lIns="0" tIns="0" rIns="0" bIns="0" rtlCol="0" anchor="t">
            <a:spAutoFit/>
          </a:bodyPr>
          <a:lstStyle/>
          <a:p>
            <a:pPr>
              <a:lnSpc>
                <a:spcPts val="3840"/>
              </a:lnSpc>
              <a:spcBef>
                <a:spcPct val="0"/>
              </a:spcBef>
            </a:pPr>
            <a:r>
              <a:rPr lang="zh-CN" altLang="en-US" sz="3000" spc="225" dirty="0">
                <a:solidFill>
                  <a:srgbClr val="000000"/>
                </a:solidFill>
                <a:ea typeface="思源黑体-粗体 Bold"/>
              </a:rPr>
              <a:t>数据预处理</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15" name="图片 14">
            <a:extLst>
              <a:ext uri="{FF2B5EF4-FFF2-40B4-BE49-F238E27FC236}">
                <a16:creationId xmlns:a16="http://schemas.microsoft.com/office/drawing/2014/main" id="{CA86CDF4-867C-0B60-8D32-D7EA9866EA04}"/>
              </a:ext>
            </a:extLst>
          </p:cNvPr>
          <p:cNvPicPr>
            <a:picLocks noChangeAspect="1"/>
          </p:cNvPicPr>
          <p:nvPr/>
        </p:nvPicPr>
        <p:blipFill>
          <a:blip r:embed="rId8"/>
          <a:stretch>
            <a:fillRect/>
          </a:stretch>
        </p:blipFill>
        <p:spPr>
          <a:xfrm>
            <a:off x="1635456" y="2023393"/>
            <a:ext cx="15017087" cy="1519905"/>
          </a:xfrm>
          <a:prstGeom prst="rect">
            <a:avLst/>
          </a:prstGeom>
        </p:spPr>
      </p:pic>
      <p:sp>
        <p:nvSpPr>
          <p:cNvPr id="18" name="文本框 17">
            <a:extLst>
              <a:ext uri="{FF2B5EF4-FFF2-40B4-BE49-F238E27FC236}">
                <a16:creationId xmlns:a16="http://schemas.microsoft.com/office/drawing/2014/main" id="{38E6EA9D-F699-50C8-9C71-B7D982F18A8D}"/>
              </a:ext>
            </a:extLst>
          </p:cNvPr>
          <p:cNvSpPr txBox="1"/>
          <p:nvPr/>
        </p:nvSpPr>
        <p:spPr>
          <a:xfrm>
            <a:off x="1427327" y="3678258"/>
            <a:ext cx="15433343" cy="5509200"/>
          </a:xfrm>
          <a:prstGeom prst="rect">
            <a:avLst/>
          </a:prstGeom>
          <a:noFill/>
        </p:spPr>
        <p:txBody>
          <a:bodyPr wrap="square" rtlCol="0">
            <a:spAutoFit/>
          </a:bodyPr>
          <a:lstStyle/>
          <a:p>
            <a:r>
              <a:rPr lang="zh-CN" altLang="en-US" sz="4400" spc="206" dirty="0">
                <a:solidFill>
                  <a:srgbClr val="000000"/>
                </a:solidFill>
              </a:rPr>
              <a:t>将天气数据中的最低温度转化为华氏度，并将温度值大于等于</a:t>
            </a:r>
            <a:r>
              <a:rPr lang="en-US" altLang="zh-CN" sz="4400" spc="206" dirty="0">
                <a:solidFill>
                  <a:srgbClr val="000000"/>
                </a:solidFill>
              </a:rPr>
              <a:t>50</a:t>
            </a:r>
            <a:r>
              <a:rPr lang="zh-CN" altLang="en-US" sz="4400" spc="206" dirty="0">
                <a:solidFill>
                  <a:srgbClr val="000000"/>
                </a:solidFill>
              </a:rPr>
              <a:t>的数据进行替换为</a:t>
            </a:r>
            <a:r>
              <a:rPr lang="en-US" altLang="zh-CN" sz="4400" spc="206" dirty="0">
                <a:solidFill>
                  <a:srgbClr val="000000"/>
                </a:solidFill>
              </a:rPr>
              <a:t>None</a:t>
            </a:r>
            <a:r>
              <a:rPr lang="zh-CN" altLang="en-US" sz="4400" spc="206" dirty="0">
                <a:solidFill>
                  <a:srgbClr val="000000"/>
                </a:solidFill>
              </a:rPr>
              <a:t>。</a:t>
            </a:r>
            <a:endParaRPr lang="en-US" altLang="zh-CN" sz="4400" spc="206" dirty="0">
              <a:solidFill>
                <a:srgbClr val="000000"/>
              </a:solidFill>
            </a:endParaRPr>
          </a:p>
          <a:p>
            <a:r>
              <a:rPr lang="zh-CN" altLang="en-US" sz="4400" spc="206" dirty="0">
                <a:solidFill>
                  <a:srgbClr val="000000"/>
                </a:solidFill>
              </a:rPr>
              <a:t>其中，</a:t>
            </a:r>
            <a:r>
              <a:rPr lang="en-US" altLang="zh-CN" sz="4400" spc="206" dirty="0" err="1">
                <a:solidFill>
                  <a:srgbClr val="000000"/>
                </a:solidFill>
              </a:rPr>
              <a:t>min_temperature</a:t>
            </a:r>
            <a:r>
              <a:rPr lang="zh-CN" altLang="en-US" sz="4400" spc="206" dirty="0">
                <a:solidFill>
                  <a:srgbClr val="000000"/>
                </a:solidFill>
              </a:rPr>
              <a:t>是新添加的一列，它是由原来的</a:t>
            </a:r>
            <a:r>
              <a:rPr lang="en-US" altLang="zh-CN" sz="4400" spc="206" dirty="0">
                <a:solidFill>
                  <a:srgbClr val="000000"/>
                </a:solidFill>
              </a:rPr>
              <a:t>min</a:t>
            </a:r>
            <a:r>
              <a:rPr lang="zh-CN" altLang="en-US" sz="4400" spc="206" dirty="0">
                <a:solidFill>
                  <a:srgbClr val="000000"/>
                </a:solidFill>
              </a:rPr>
              <a:t>列经过计算所得。</a:t>
            </a:r>
          </a:p>
          <a:p>
            <a:r>
              <a:rPr lang="en-US" altLang="zh-CN" sz="4400" spc="206" dirty="0">
                <a:solidFill>
                  <a:srgbClr val="000000"/>
                </a:solidFill>
              </a:rPr>
              <a:t>Lambda</a:t>
            </a:r>
            <a:r>
              <a:rPr lang="zh-CN" altLang="en-US" sz="4400" spc="206" dirty="0">
                <a:solidFill>
                  <a:srgbClr val="000000"/>
                </a:solidFill>
              </a:rPr>
              <a:t>表达式中的</a:t>
            </a:r>
            <a:r>
              <a:rPr lang="en-US" altLang="zh-CN" sz="4400" spc="206" dirty="0">
                <a:solidFill>
                  <a:srgbClr val="000000"/>
                </a:solidFill>
              </a:rPr>
              <a:t>if else</a:t>
            </a:r>
            <a:r>
              <a:rPr lang="zh-CN" altLang="en-US" sz="4400" spc="206" dirty="0">
                <a:solidFill>
                  <a:srgbClr val="000000"/>
                </a:solidFill>
              </a:rPr>
              <a:t>语句表示，如果</a:t>
            </a:r>
            <a:r>
              <a:rPr lang="en-US" altLang="zh-CN" sz="4400" spc="206" dirty="0">
                <a:solidFill>
                  <a:srgbClr val="000000"/>
                </a:solidFill>
              </a:rPr>
              <a:t>x</a:t>
            </a:r>
            <a:r>
              <a:rPr lang="zh-CN" altLang="en-US" sz="4400" spc="206" dirty="0">
                <a:solidFill>
                  <a:srgbClr val="000000"/>
                </a:solidFill>
              </a:rPr>
              <a:t>小于</a:t>
            </a:r>
            <a:r>
              <a:rPr lang="en-US" altLang="zh-CN" sz="4400" spc="206" dirty="0">
                <a:solidFill>
                  <a:srgbClr val="000000"/>
                </a:solidFill>
              </a:rPr>
              <a:t>50</a:t>
            </a:r>
            <a:r>
              <a:rPr lang="zh-CN" altLang="en-US" sz="4400" spc="206" dirty="0">
                <a:solidFill>
                  <a:srgbClr val="000000"/>
                </a:solidFill>
              </a:rPr>
              <a:t>，则返回</a:t>
            </a:r>
            <a:r>
              <a:rPr lang="en-US" altLang="zh-CN" sz="4400" spc="206" dirty="0">
                <a:solidFill>
                  <a:srgbClr val="000000"/>
                </a:solidFill>
              </a:rPr>
              <a:t>x</a:t>
            </a:r>
            <a:r>
              <a:rPr lang="zh-CN" altLang="en-US" sz="4400" spc="206" dirty="0">
                <a:solidFill>
                  <a:srgbClr val="000000"/>
                </a:solidFill>
              </a:rPr>
              <a:t>，否则返回</a:t>
            </a:r>
            <a:r>
              <a:rPr lang="en-US" altLang="zh-CN" sz="4400" spc="206" dirty="0">
                <a:solidFill>
                  <a:srgbClr val="000000"/>
                </a:solidFill>
              </a:rPr>
              <a:t>None</a:t>
            </a:r>
            <a:r>
              <a:rPr lang="zh-CN" altLang="en-US" sz="4400" spc="206" dirty="0">
                <a:solidFill>
                  <a:srgbClr val="000000"/>
                </a:solidFill>
              </a:rPr>
              <a:t>。</a:t>
            </a:r>
            <a:r>
              <a:rPr lang="en-US" altLang="zh-CN" sz="4400" spc="206" dirty="0">
                <a:solidFill>
                  <a:srgbClr val="000000"/>
                </a:solidFill>
              </a:rPr>
              <a:t>apply()</a:t>
            </a:r>
            <a:r>
              <a:rPr lang="zh-CN" altLang="en-US" sz="4400" spc="206" dirty="0">
                <a:solidFill>
                  <a:srgbClr val="000000"/>
                </a:solidFill>
              </a:rPr>
              <a:t>方法可以将</a:t>
            </a:r>
            <a:r>
              <a:rPr lang="en-US" altLang="zh-CN" sz="4400" spc="206" dirty="0">
                <a:solidFill>
                  <a:srgbClr val="000000"/>
                </a:solidFill>
              </a:rPr>
              <a:t>lambda</a:t>
            </a:r>
            <a:r>
              <a:rPr lang="zh-CN" altLang="en-US" sz="4400" spc="206" dirty="0">
                <a:solidFill>
                  <a:srgbClr val="000000"/>
                </a:solidFill>
              </a:rPr>
              <a:t>表达式应用于</a:t>
            </a:r>
            <a:r>
              <a:rPr lang="en-US" altLang="zh-CN" sz="4400" spc="206" dirty="0">
                <a:solidFill>
                  <a:srgbClr val="000000"/>
                </a:solidFill>
              </a:rPr>
              <a:t>min</a:t>
            </a:r>
            <a:r>
              <a:rPr lang="zh-CN" altLang="en-US" sz="4400" spc="206" dirty="0">
                <a:solidFill>
                  <a:srgbClr val="000000"/>
                </a:solidFill>
              </a:rPr>
              <a:t>列中的每个元素，并将返回的结果存储到</a:t>
            </a:r>
            <a:r>
              <a:rPr lang="en-US" altLang="zh-CN" sz="4400" spc="206" dirty="0" err="1">
                <a:solidFill>
                  <a:srgbClr val="000000"/>
                </a:solidFill>
              </a:rPr>
              <a:t>min_temperature</a:t>
            </a:r>
            <a:r>
              <a:rPr lang="zh-CN" altLang="en-US" sz="4400" spc="206" dirty="0">
                <a:solidFill>
                  <a:srgbClr val="000000"/>
                </a:solidFill>
              </a:rPr>
              <a:t>列中。</a:t>
            </a:r>
          </a:p>
        </p:txBody>
      </p:sp>
    </p:spTree>
    <p:extLst>
      <p:ext uri="{BB962C8B-B14F-4D97-AF65-F5344CB8AC3E}">
        <p14:creationId xmlns:p14="http://schemas.microsoft.com/office/powerpoint/2010/main" val="2988326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Cyrillic Bodoni Bold"/>
              </a:rPr>
              <a:t>04</a:t>
            </a:r>
          </a:p>
        </p:txBody>
      </p:sp>
      <p:sp>
        <p:nvSpPr>
          <p:cNvPr id="10" name="TextBox 10"/>
          <p:cNvSpPr txBox="1"/>
          <p:nvPr/>
        </p:nvSpPr>
        <p:spPr>
          <a:xfrm>
            <a:off x="2436773" y="1021357"/>
            <a:ext cx="6707227" cy="464935"/>
          </a:xfrm>
          <a:prstGeom prst="rect">
            <a:avLst/>
          </a:prstGeom>
        </p:spPr>
        <p:txBody>
          <a:bodyPr lIns="0" tIns="0" rIns="0" bIns="0" rtlCol="0" anchor="t">
            <a:spAutoFit/>
          </a:bodyPr>
          <a:lstStyle/>
          <a:p>
            <a:pPr>
              <a:lnSpc>
                <a:spcPts val="3840"/>
              </a:lnSpc>
              <a:spcBef>
                <a:spcPct val="0"/>
              </a:spcBef>
            </a:pPr>
            <a:r>
              <a:rPr lang="zh-CN" altLang="en-US" sz="3000" spc="225" dirty="0">
                <a:solidFill>
                  <a:srgbClr val="000000"/>
                </a:solidFill>
                <a:ea typeface="思源黑体-粗体 Bold"/>
              </a:rPr>
              <a:t>数据预处理</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15" name="图片 14">
            <a:extLst>
              <a:ext uri="{FF2B5EF4-FFF2-40B4-BE49-F238E27FC236}">
                <a16:creationId xmlns:a16="http://schemas.microsoft.com/office/drawing/2014/main" id="{08D26EA4-292D-1B12-B8E9-BCF0B8EBBC97}"/>
              </a:ext>
            </a:extLst>
          </p:cNvPr>
          <p:cNvPicPr>
            <a:picLocks noChangeAspect="1"/>
          </p:cNvPicPr>
          <p:nvPr/>
        </p:nvPicPr>
        <p:blipFill>
          <a:blip r:embed="rId8"/>
          <a:stretch>
            <a:fillRect/>
          </a:stretch>
        </p:blipFill>
        <p:spPr>
          <a:xfrm>
            <a:off x="2162958" y="2023393"/>
            <a:ext cx="13962084" cy="3131906"/>
          </a:xfrm>
          <a:prstGeom prst="rect">
            <a:avLst/>
          </a:prstGeom>
        </p:spPr>
      </p:pic>
      <p:sp>
        <p:nvSpPr>
          <p:cNvPr id="22" name="文本框 21">
            <a:extLst>
              <a:ext uri="{FF2B5EF4-FFF2-40B4-BE49-F238E27FC236}">
                <a16:creationId xmlns:a16="http://schemas.microsoft.com/office/drawing/2014/main" id="{4B19616D-B7A7-089A-8238-4539719C2958}"/>
              </a:ext>
            </a:extLst>
          </p:cNvPr>
          <p:cNvSpPr txBox="1"/>
          <p:nvPr/>
        </p:nvSpPr>
        <p:spPr>
          <a:xfrm>
            <a:off x="386602" y="5243520"/>
            <a:ext cx="17514796" cy="4031873"/>
          </a:xfrm>
          <a:prstGeom prst="rect">
            <a:avLst/>
          </a:prstGeom>
          <a:noFill/>
        </p:spPr>
        <p:txBody>
          <a:bodyPr wrap="square" rtlCol="0">
            <a:spAutoFit/>
          </a:bodyPr>
          <a:lstStyle/>
          <a:p>
            <a:r>
              <a:rPr lang="zh-CN" altLang="en-US" sz="3200" b="1" dirty="0"/>
              <a:t>这两行用到了</a:t>
            </a:r>
            <a:r>
              <a:rPr lang="en-US" altLang="zh-CN" sz="3200" b="1" dirty="0"/>
              <a:t>pandas</a:t>
            </a:r>
            <a:r>
              <a:rPr lang="zh-CN" altLang="en-US" sz="3200" b="1" dirty="0"/>
              <a:t>库的两个方法。</a:t>
            </a:r>
            <a:endParaRPr lang="en-US" altLang="zh-CN" sz="3200" b="1" dirty="0"/>
          </a:p>
          <a:p>
            <a:endParaRPr lang="en-US" altLang="zh-CN" sz="3200" b="1" dirty="0"/>
          </a:p>
          <a:p>
            <a:r>
              <a:rPr lang="zh-CN" altLang="en-US" sz="3200" b="1" dirty="0"/>
              <a:t>一个是</a:t>
            </a:r>
            <a:r>
              <a:rPr lang="en-US" altLang="zh-CN" sz="3200" b="1" dirty="0" err="1"/>
              <a:t>dropna</a:t>
            </a:r>
            <a:r>
              <a:rPr lang="en-US" altLang="zh-CN" sz="3200" b="1" dirty="0"/>
              <a:t>()</a:t>
            </a:r>
            <a:r>
              <a:rPr lang="zh-CN" altLang="en-US" sz="3200" b="1" dirty="0"/>
              <a:t>，能够找到</a:t>
            </a:r>
            <a:r>
              <a:rPr lang="en-US" altLang="zh-CN" sz="3200" b="1" dirty="0" err="1"/>
              <a:t>DataFrame</a:t>
            </a:r>
            <a:r>
              <a:rPr lang="zh-CN" altLang="en-US" sz="3200" b="1" dirty="0"/>
              <a:t>类型数据的空值，将空值所在的行</a:t>
            </a:r>
            <a:r>
              <a:rPr lang="en-US" altLang="zh-CN" sz="3200" b="1" dirty="0"/>
              <a:t>/</a:t>
            </a:r>
            <a:r>
              <a:rPr lang="zh-CN" altLang="en-US" sz="3200" b="1" dirty="0"/>
              <a:t>列删除后，将新的</a:t>
            </a:r>
            <a:r>
              <a:rPr lang="en-US" altLang="zh-CN" sz="3200" b="1" dirty="0" err="1"/>
              <a:t>DataFrame</a:t>
            </a:r>
            <a:r>
              <a:rPr lang="zh-CN" altLang="en-US" sz="3200" b="1" dirty="0"/>
              <a:t>作为返回值返回。</a:t>
            </a:r>
            <a:endParaRPr lang="en-US" altLang="zh-CN" sz="3200" b="1" dirty="0"/>
          </a:p>
          <a:p>
            <a:endParaRPr lang="en-US" altLang="zh-CN" sz="3200" b="1" dirty="0"/>
          </a:p>
          <a:p>
            <a:r>
              <a:rPr lang="zh-CN" altLang="en-US" sz="3200" b="1" dirty="0"/>
              <a:t>另一个是</a:t>
            </a:r>
            <a:r>
              <a:rPr lang="en-US" altLang="zh-CN" sz="3200" b="1" dirty="0" err="1"/>
              <a:t>to_datetime</a:t>
            </a:r>
            <a:r>
              <a:rPr lang="en-US" altLang="zh-CN" sz="3200" b="1" dirty="0"/>
              <a:t>() </a:t>
            </a:r>
            <a:r>
              <a:rPr lang="zh-CN" altLang="en-US" sz="3200" b="1" dirty="0"/>
              <a:t>函数将 </a:t>
            </a:r>
            <a:r>
              <a:rPr lang="en-US" altLang="zh-CN" sz="3200" b="1" dirty="0"/>
              <a:t>date </a:t>
            </a:r>
            <a:r>
              <a:rPr lang="zh-CN" altLang="en-US" sz="3200" b="1" dirty="0"/>
              <a:t>列中的字符串日期转换为 </a:t>
            </a:r>
            <a:r>
              <a:rPr lang="en-US" altLang="zh-CN" sz="3200" b="1" dirty="0"/>
              <a:t>Pandas </a:t>
            </a:r>
            <a:r>
              <a:rPr lang="zh-CN" altLang="en-US" sz="3200" b="1" dirty="0"/>
              <a:t>中的日期类型。在 </a:t>
            </a:r>
            <a:r>
              <a:rPr lang="en-US" altLang="zh-CN" sz="3200" b="1" dirty="0"/>
              <a:t>format </a:t>
            </a:r>
            <a:r>
              <a:rPr lang="zh-CN" altLang="en-US" sz="3200" b="1" dirty="0"/>
              <a:t>参数中，使用 </a:t>
            </a:r>
            <a:r>
              <a:rPr lang="en-US" altLang="zh-CN" sz="3200" b="1" dirty="0"/>
              <a:t>%Y </a:t>
            </a:r>
            <a:r>
              <a:rPr lang="zh-CN" altLang="en-US" sz="3200" b="1" dirty="0"/>
              <a:t>表示以四位数字表示年份，</a:t>
            </a:r>
            <a:r>
              <a:rPr lang="en-US" altLang="zh-CN" sz="3200" b="1" dirty="0"/>
              <a:t>%m </a:t>
            </a:r>
            <a:r>
              <a:rPr lang="zh-CN" altLang="en-US" sz="3200" b="1" dirty="0"/>
              <a:t>表示以两位数字表示月份，</a:t>
            </a:r>
            <a:r>
              <a:rPr lang="en-US" altLang="zh-CN" sz="3200" b="1" dirty="0"/>
              <a:t>%d </a:t>
            </a:r>
            <a:r>
              <a:rPr lang="zh-CN" altLang="en-US" sz="3200" b="1" dirty="0"/>
              <a:t>表示以两位数字表示日期。</a:t>
            </a:r>
          </a:p>
        </p:txBody>
      </p:sp>
    </p:spTree>
    <p:extLst>
      <p:ext uri="{BB962C8B-B14F-4D97-AF65-F5344CB8AC3E}">
        <p14:creationId xmlns:p14="http://schemas.microsoft.com/office/powerpoint/2010/main" val="1764538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Cyrillic Bodoni Bold"/>
              </a:rPr>
              <a:t>04</a:t>
            </a:r>
          </a:p>
        </p:txBody>
      </p:sp>
      <p:sp>
        <p:nvSpPr>
          <p:cNvPr id="10" name="TextBox 10"/>
          <p:cNvSpPr txBox="1"/>
          <p:nvPr/>
        </p:nvSpPr>
        <p:spPr>
          <a:xfrm>
            <a:off x="2436773" y="1021357"/>
            <a:ext cx="6707227" cy="464935"/>
          </a:xfrm>
          <a:prstGeom prst="rect">
            <a:avLst/>
          </a:prstGeom>
        </p:spPr>
        <p:txBody>
          <a:bodyPr lIns="0" tIns="0" rIns="0" bIns="0" rtlCol="0" anchor="t">
            <a:spAutoFit/>
          </a:bodyPr>
          <a:lstStyle/>
          <a:p>
            <a:pPr>
              <a:lnSpc>
                <a:spcPts val="3840"/>
              </a:lnSpc>
              <a:spcBef>
                <a:spcPct val="0"/>
              </a:spcBef>
            </a:pPr>
            <a:r>
              <a:rPr lang="zh-CN" altLang="en-US" sz="3000" spc="225" dirty="0">
                <a:solidFill>
                  <a:srgbClr val="000000"/>
                </a:solidFill>
                <a:ea typeface="思源黑体-粗体 Bold"/>
              </a:rPr>
              <a:t>数据预处理</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17" name="图片 16">
            <a:extLst>
              <a:ext uri="{FF2B5EF4-FFF2-40B4-BE49-F238E27FC236}">
                <a16:creationId xmlns:a16="http://schemas.microsoft.com/office/drawing/2014/main" id="{3FD3A333-96FE-7E8F-0568-5C88DC34F521}"/>
              </a:ext>
            </a:extLst>
          </p:cNvPr>
          <p:cNvPicPr>
            <a:picLocks noChangeAspect="1"/>
          </p:cNvPicPr>
          <p:nvPr/>
        </p:nvPicPr>
        <p:blipFill>
          <a:blip r:embed="rId8"/>
          <a:stretch>
            <a:fillRect/>
          </a:stretch>
        </p:blipFill>
        <p:spPr>
          <a:xfrm>
            <a:off x="4860683" y="3651323"/>
            <a:ext cx="8566633" cy="2555678"/>
          </a:xfrm>
          <a:prstGeom prst="rect">
            <a:avLst/>
          </a:prstGeom>
        </p:spPr>
      </p:pic>
      <p:sp>
        <p:nvSpPr>
          <p:cNvPr id="9" name="文本框 8">
            <a:extLst>
              <a:ext uri="{FF2B5EF4-FFF2-40B4-BE49-F238E27FC236}">
                <a16:creationId xmlns:a16="http://schemas.microsoft.com/office/drawing/2014/main" id="{12B58E5E-CBF0-284D-8EB4-2C9097B1CC94}"/>
              </a:ext>
            </a:extLst>
          </p:cNvPr>
          <p:cNvSpPr txBox="1"/>
          <p:nvPr/>
        </p:nvSpPr>
        <p:spPr>
          <a:xfrm>
            <a:off x="1438514" y="2368298"/>
            <a:ext cx="9930924" cy="707886"/>
          </a:xfrm>
          <a:prstGeom prst="rect">
            <a:avLst/>
          </a:prstGeom>
          <a:noFill/>
        </p:spPr>
        <p:txBody>
          <a:bodyPr wrap="none" rtlCol="0">
            <a:spAutoFit/>
          </a:bodyPr>
          <a:lstStyle/>
          <a:p>
            <a:r>
              <a:rPr lang="zh-CN" altLang="en-US" sz="4000" b="1" dirty="0"/>
              <a:t>经过数据预处理后的数据（前五行）如下：</a:t>
            </a:r>
          </a:p>
        </p:txBody>
      </p:sp>
    </p:spTree>
    <p:extLst>
      <p:ext uri="{BB962C8B-B14F-4D97-AF65-F5344CB8AC3E}">
        <p14:creationId xmlns:p14="http://schemas.microsoft.com/office/powerpoint/2010/main" val="40376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Cyrillic Bodoni Bold"/>
              </a:rPr>
              <a:t>04</a:t>
            </a:r>
          </a:p>
        </p:txBody>
      </p:sp>
      <p:sp>
        <p:nvSpPr>
          <p:cNvPr id="9" name="TextBox 9"/>
          <p:cNvSpPr txBox="1"/>
          <p:nvPr/>
        </p:nvSpPr>
        <p:spPr>
          <a:xfrm rot="5400000">
            <a:off x="13687425" y="4927600"/>
            <a:ext cx="8229600" cy="431800"/>
          </a:xfrm>
          <a:prstGeom prst="rect">
            <a:avLst/>
          </a:prstGeom>
        </p:spPr>
        <p:txBody>
          <a:bodyPr lIns="0" tIns="0" rIns="0" bIns="0" rtlCol="0" anchor="t">
            <a:spAutoFit/>
          </a:bodyPr>
          <a:lstStyle/>
          <a:p>
            <a:pPr algn="ctr">
              <a:lnSpc>
                <a:spcPts val="3500"/>
              </a:lnSpc>
              <a:spcBef>
                <a:spcPct val="0"/>
              </a:spcBef>
            </a:pPr>
            <a:r>
              <a:rPr lang="en-US" sz="2500" spc="125">
                <a:solidFill>
                  <a:srgbClr val="000000"/>
                </a:solidFill>
                <a:latin typeface="Cyrillic Bodoni Italics"/>
              </a:rPr>
              <a:t>Background and significance of the topic</a:t>
            </a:r>
          </a:p>
        </p:txBody>
      </p:sp>
      <p:sp>
        <p:nvSpPr>
          <p:cNvPr id="10" name="TextBox 10"/>
          <p:cNvSpPr txBox="1"/>
          <p:nvPr/>
        </p:nvSpPr>
        <p:spPr>
          <a:xfrm>
            <a:off x="2436773" y="1021357"/>
            <a:ext cx="6707227" cy="464935"/>
          </a:xfrm>
          <a:prstGeom prst="rect">
            <a:avLst/>
          </a:prstGeom>
        </p:spPr>
        <p:txBody>
          <a:bodyPr lIns="0" tIns="0" rIns="0" bIns="0" rtlCol="0" anchor="t">
            <a:spAutoFit/>
          </a:bodyPr>
          <a:lstStyle/>
          <a:p>
            <a:pPr>
              <a:lnSpc>
                <a:spcPts val="3840"/>
              </a:lnSpc>
              <a:spcBef>
                <a:spcPct val="0"/>
              </a:spcBef>
            </a:pPr>
            <a:r>
              <a:rPr lang="zh-CN" altLang="en-US" sz="3000" spc="225" dirty="0">
                <a:solidFill>
                  <a:srgbClr val="000000"/>
                </a:solidFill>
                <a:ea typeface="思源黑体-粗体 Bold"/>
              </a:rPr>
              <a:t>数据预处理</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16" name="图片 15">
            <a:extLst>
              <a:ext uri="{FF2B5EF4-FFF2-40B4-BE49-F238E27FC236}">
                <a16:creationId xmlns:a16="http://schemas.microsoft.com/office/drawing/2014/main" id="{85B354E8-C456-D647-60C8-DF017D203950}"/>
              </a:ext>
            </a:extLst>
          </p:cNvPr>
          <p:cNvPicPr>
            <a:picLocks noChangeAspect="1"/>
          </p:cNvPicPr>
          <p:nvPr/>
        </p:nvPicPr>
        <p:blipFill>
          <a:blip r:embed="rId8"/>
          <a:stretch>
            <a:fillRect/>
          </a:stretch>
        </p:blipFill>
        <p:spPr>
          <a:xfrm>
            <a:off x="2514600" y="1927462"/>
            <a:ext cx="13258800" cy="6968941"/>
          </a:xfrm>
          <a:prstGeom prst="rect">
            <a:avLst/>
          </a:prstGeom>
        </p:spPr>
      </p:pic>
      <p:pic>
        <p:nvPicPr>
          <p:cNvPr id="18" name="图片 17">
            <a:extLst>
              <a:ext uri="{FF2B5EF4-FFF2-40B4-BE49-F238E27FC236}">
                <a16:creationId xmlns:a16="http://schemas.microsoft.com/office/drawing/2014/main" id="{9B6C63DC-F59A-6885-737D-FFB78B04AC02}"/>
              </a:ext>
            </a:extLst>
          </p:cNvPr>
          <p:cNvPicPr>
            <a:picLocks noChangeAspect="1"/>
          </p:cNvPicPr>
          <p:nvPr/>
        </p:nvPicPr>
        <p:blipFill>
          <a:blip r:embed="rId9"/>
          <a:stretch>
            <a:fillRect/>
          </a:stretch>
        </p:blipFill>
        <p:spPr>
          <a:xfrm>
            <a:off x="9517405" y="4722553"/>
            <a:ext cx="5937022" cy="1752627"/>
          </a:xfrm>
          <a:prstGeom prst="rect">
            <a:avLst/>
          </a:prstGeom>
        </p:spPr>
      </p:pic>
    </p:spTree>
    <p:extLst>
      <p:ext uri="{BB962C8B-B14F-4D97-AF65-F5344CB8AC3E}">
        <p14:creationId xmlns:p14="http://schemas.microsoft.com/office/powerpoint/2010/main" val="24562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dirty="0">
                <a:solidFill>
                  <a:srgbClr val="000000"/>
                </a:solidFill>
                <a:latin typeface="Cyrillic Bodoni Bold"/>
              </a:rPr>
              <a:t>05</a:t>
            </a:r>
          </a:p>
        </p:txBody>
      </p:sp>
      <p:sp>
        <p:nvSpPr>
          <p:cNvPr id="9" name="TextBox 9"/>
          <p:cNvSpPr txBox="1"/>
          <p:nvPr/>
        </p:nvSpPr>
        <p:spPr>
          <a:xfrm rot="5400000">
            <a:off x="13687425" y="4927600"/>
            <a:ext cx="8229600" cy="431800"/>
          </a:xfrm>
          <a:prstGeom prst="rect">
            <a:avLst/>
          </a:prstGeom>
        </p:spPr>
        <p:txBody>
          <a:bodyPr lIns="0" tIns="0" rIns="0" bIns="0" rtlCol="0" anchor="t">
            <a:spAutoFit/>
          </a:bodyPr>
          <a:lstStyle/>
          <a:p>
            <a:pPr algn="ctr">
              <a:lnSpc>
                <a:spcPts val="3500"/>
              </a:lnSpc>
              <a:spcBef>
                <a:spcPct val="0"/>
              </a:spcBef>
            </a:pPr>
            <a:r>
              <a:rPr lang="en-US" sz="2500" spc="125">
                <a:solidFill>
                  <a:srgbClr val="000000"/>
                </a:solidFill>
                <a:latin typeface="Cyrillic Bodoni Italics"/>
              </a:rPr>
              <a:t>Background and significance of the topic</a:t>
            </a:r>
          </a:p>
        </p:txBody>
      </p:sp>
      <p:sp>
        <p:nvSpPr>
          <p:cNvPr id="10" name="TextBox 10"/>
          <p:cNvSpPr txBox="1"/>
          <p:nvPr/>
        </p:nvSpPr>
        <p:spPr>
          <a:xfrm>
            <a:off x="2436773" y="1021357"/>
            <a:ext cx="11407113" cy="464935"/>
          </a:xfrm>
          <a:prstGeom prst="rect">
            <a:avLst/>
          </a:prstGeom>
        </p:spPr>
        <p:txBody>
          <a:bodyPr lIns="0" tIns="0" rIns="0" bIns="0" rtlCol="0" anchor="t">
            <a:spAutoFit/>
          </a:bodyPr>
          <a:lstStyle/>
          <a:p>
            <a:pPr>
              <a:lnSpc>
                <a:spcPts val="3840"/>
              </a:lnSpc>
              <a:spcBef>
                <a:spcPct val="0"/>
              </a:spcBef>
            </a:pPr>
            <a:r>
              <a:rPr lang="en-US" sz="3000" spc="225" dirty="0" err="1">
                <a:solidFill>
                  <a:srgbClr val="000000"/>
                </a:solidFill>
                <a:ea typeface="思源黑体-粗体 Bold"/>
              </a:rPr>
              <a:t>数据</a:t>
            </a:r>
            <a:r>
              <a:rPr lang="zh-CN" altLang="en-US" sz="3000" spc="225" dirty="0">
                <a:solidFill>
                  <a:srgbClr val="000000"/>
                </a:solidFill>
                <a:ea typeface="思源黑体-粗体 Bold"/>
              </a:rPr>
              <a:t>可视化及成果展示</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34" name="图片 33">
            <a:extLst>
              <a:ext uri="{FF2B5EF4-FFF2-40B4-BE49-F238E27FC236}">
                <a16:creationId xmlns:a16="http://schemas.microsoft.com/office/drawing/2014/main" id="{B66DC31F-845D-3753-8FA8-EAE6C1A92DA9}"/>
              </a:ext>
            </a:extLst>
          </p:cNvPr>
          <p:cNvPicPr>
            <a:picLocks noChangeAspect="1"/>
          </p:cNvPicPr>
          <p:nvPr/>
        </p:nvPicPr>
        <p:blipFill>
          <a:blip r:embed="rId8"/>
          <a:stretch>
            <a:fillRect/>
          </a:stretch>
        </p:blipFill>
        <p:spPr>
          <a:xfrm>
            <a:off x="2481950" y="2756425"/>
            <a:ext cx="13324100" cy="47741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dirty="0">
                <a:solidFill>
                  <a:srgbClr val="000000"/>
                </a:solidFill>
                <a:latin typeface="Cyrillic Bodoni Bold"/>
              </a:rPr>
              <a:t>05</a:t>
            </a:r>
          </a:p>
        </p:txBody>
      </p:sp>
      <p:sp>
        <p:nvSpPr>
          <p:cNvPr id="10" name="TextBox 10"/>
          <p:cNvSpPr txBox="1"/>
          <p:nvPr/>
        </p:nvSpPr>
        <p:spPr>
          <a:xfrm>
            <a:off x="2436773" y="1021357"/>
            <a:ext cx="11407113" cy="464935"/>
          </a:xfrm>
          <a:prstGeom prst="rect">
            <a:avLst/>
          </a:prstGeom>
        </p:spPr>
        <p:txBody>
          <a:bodyPr lIns="0" tIns="0" rIns="0" bIns="0" rtlCol="0" anchor="t">
            <a:spAutoFit/>
          </a:bodyPr>
          <a:lstStyle/>
          <a:p>
            <a:pPr>
              <a:lnSpc>
                <a:spcPts val="3840"/>
              </a:lnSpc>
              <a:spcBef>
                <a:spcPct val="0"/>
              </a:spcBef>
            </a:pPr>
            <a:r>
              <a:rPr lang="en-US" sz="3000" spc="225" dirty="0" err="1">
                <a:solidFill>
                  <a:srgbClr val="000000"/>
                </a:solidFill>
                <a:ea typeface="思源黑体-粗体 Bold"/>
              </a:rPr>
              <a:t>数据</a:t>
            </a:r>
            <a:r>
              <a:rPr lang="zh-CN" altLang="en-US" sz="3000" spc="225" dirty="0">
                <a:solidFill>
                  <a:srgbClr val="000000"/>
                </a:solidFill>
                <a:ea typeface="思源黑体-粗体 Bold"/>
              </a:rPr>
              <a:t>可视化及成果展示（当月预测最高温）</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16" name="图片 15">
            <a:extLst>
              <a:ext uri="{FF2B5EF4-FFF2-40B4-BE49-F238E27FC236}">
                <a16:creationId xmlns:a16="http://schemas.microsoft.com/office/drawing/2014/main" id="{75454BFE-CCDB-1F5B-865A-375ED2900E0F}"/>
              </a:ext>
            </a:extLst>
          </p:cNvPr>
          <p:cNvPicPr>
            <a:picLocks noChangeAspect="1"/>
          </p:cNvPicPr>
          <p:nvPr/>
        </p:nvPicPr>
        <p:blipFill>
          <a:blip r:embed="rId8"/>
          <a:stretch>
            <a:fillRect/>
          </a:stretch>
        </p:blipFill>
        <p:spPr>
          <a:xfrm>
            <a:off x="1618338" y="1896314"/>
            <a:ext cx="14365872" cy="4310687"/>
          </a:xfrm>
          <a:prstGeom prst="rect">
            <a:avLst/>
          </a:prstGeom>
        </p:spPr>
      </p:pic>
      <p:sp>
        <p:nvSpPr>
          <p:cNvPr id="17" name="文本框 16">
            <a:extLst>
              <a:ext uri="{FF2B5EF4-FFF2-40B4-BE49-F238E27FC236}">
                <a16:creationId xmlns:a16="http://schemas.microsoft.com/office/drawing/2014/main" id="{C347B747-2D69-EDDB-E5FF-C35BFB12B8BB}"/>
              </a:ext>
            </a:extLst>
          </p:cNvPr>
          <p:cNvSpPr txBox="1"/>
          <p:nvPr/>
        </p:nvSpPr>
        <p:spPr>
          <a:xfrm>
            <a:off x="285837" y="6234428"/>
            <a:ext cx="17716326" cy="4031873"/>
          </a:xfrm>
          <a:prstGeom prst="rect">
            <a:avLst/>
          </a:prstGeom>
          <a:noFill/>
        </p:spPr>
        <p:txBody>
          <a:bodyPr wrap="square">
            <a:spAutoFit/>
          </a:bodyPr>
          <a:lstStyle/>
          <a:p>
            <a:r>
              <a:rPr lang="zh-CN" altLang="en-US" sz="3200" b="1" dirty="0"/>
              <a:t>这段代码使用Matplotlib库进行数据可视化，绘制了最高气温数据的折线图。</a:t>
            </a:r>
            <a:endParaRPr lang="en-US" altLang="zh-CN" sz="3200" b="1" dirty="0"/>
          </a:p>
          <a:p>
            <a:endParaRPr lang="zh-CN" altLang="en-US" sz="3200" b="1" dirty="0"/>
          </a:p>
          <a:p>
            <a:r>
              <a:rPr lang="zh-CN" altLang="en-US" sz="3200" b="1" dirty="0"/>
              <a:t>代码的第一行通过调用pandas库中的dt.strftime函数，将日期格式转换为“日”格式。第二行和第三行则分别用两条折线绘制了每天的预测最高气温和历史最高气温。第四行通过调用axhline函数画出了一条水平的参考线，表示本月预测平均气温。</a:t>
            </a:r>
          </a:p>
          <a:p>
            <a:endParaRPr lang="zh-CN" altLang="en-US" sz="3200" b="1" dirty="0"/>
          </a:p>
          <a:p>
            <a:r>
              <a:rPr lang="zh-CN" altLang="en-US" sz="3200" b="1" dirty="0"/>
              <a:t>接下来的代码指定了x轴和y轴的标签，以及图表标题，并通过指定字体文件来支持中文显示。最后一行调用legend函数显示图例，并通过调用show函数将图表显示出来。</a:t>
            </a:r>
          </a:p>
        </p:txBody>
      </p:sp>
    </p:spTree>
    <p:extLst>
      <p:ext uri="{BB962C8B-B14F-4D97-AF65-F5344CB8AC3E}">
        <p14:creationId xmlns:p14="http://schemas.microsoft.com/office/powerpoint/2010/main" val="646905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dirty="0">
                <a:solidFill>
                  <a:srgbClr val="000000"/>
                </a:solidFill>
                <a:latin typeface="Cyrillic Bodoni Bold"/>
              </a:rPr>
              <a:t>05</a:t>
            </a:r>
          </a:p>
        </p:txBody>
      </p:sp>
      <p:sp>
        <p:nvSpPr>
          <p:cNvPr id="10" name="TextBox 10"/>
          <p:cNvSpPr txBox="1"/>
          <p:nvPr/>
        </p:nvSpPr>
        <p:spPr>
          <a:xfrm>
            <a:off x="2436773" y="1021357"/>
            <a:ext cx="11407113" cy="464935"/>
          </a:xfrm>
          <a:prstGeom prst="rect">
            <a:avLst/>
          </a:prstGeom>
        </p:spPr>
        <p:txBody>
          <a:bodyPr lIns="0" tIns="0" rIns="0" bIns="0" rtlCol="0" anchor="t">
            <a:spAutoFit/>
          </a:bodyPr>
          <a:lstStyle/>
          <a:p>
            <a:pPr>
              <a:lnSpc>
                <a:spcPts val="3840"/>
              </a:lnSpc>
              <a:spcBef>
                <a:spcPct val="0"/>
              </a:spcBef>
            </a:pPr>
            <a:r>
              <a:rPr lang="en-US" sz="3000" spc="225" dirty="0" err="1">
                <a:solidFill>
                  <a:srgbClr val="000000"/>
                </a:solidFill>
                <a:ea typeface="思源黑体-粗体 Bold"/>
              </a:rPr>
              <a:t>数据</a:t>
            </a:r>
            <a:r>
              <a:rPr lang="zh-CN" altLang="en-US" sz="3000" spc="225" dirty="0">
                <a:solidFill>
                  <a:srgbClr val="000000"/>
                </a:solidFill>
                <a:ea typeface="思源黑体-粗体 Bold"/>
              </a:rPr>
              <a:t>可视化及成果展示</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16" name="图片 15">
            <a:extLst>
              <a:ext uri="{FF2B5EF4-FFF2-40B4-BE49-F238E27FC236}">
                <a16:creationId xmlns:a16="http://schemas.microsoft.com/office/drawing/2014/main" id="{4EF5D1EC-9550-37EA-4206-5859EF383D33}"/>
              </a:ext>
            </a:extLst>
          </p:cNvPr>
          <p:cNvPicPr>
            <a:picLocks noChangeAspect="1"/>
          </p:cNvPicPr>
          <p:nvPr/>
        </p:nvPicPr>
        <p:blipFill>
          <a:blip r:embed="rId8"/>
          <a:stretch>
            <a:fillRect/>
          </a:stretch>
        </p:blipFill>
        <p:spPr>
          <a:xfrm>
            <a:off x="269875" y="1932066"/>
            <a:ext cx="12540565" cy="7993694"/>
          </a:xfrm>
          <a:prstGeom prst="rect">
            <a:avLst/>
          </a:prstGeom>
        </p:spPr>
      </p:pic>
      <p:sp>
        <p:nvSpPr>
          <p:cNvPr id="7" name="文本框 6">
            <a:extLst>
              <a:ext uri="{FF2B5EF4-FFF2-40B4-BE49-F238E27FC236}">
                <a16:creationId xmlns:a16="http://schemas.microsoft.com/office/drawing/2014/main" id="{9E8771E1-4CAD-886F-C6BB-4C1B0385BBD6}"/>
              </a:ext>
            </a:extLst>
          </p:cNvPr>
          <p:cNvSpPr txBox="1"/>
          <p:nvPr/>
        </p:nvSpPr>
        <p:spPr>
          <a:xfrm>
            <a:off x="13417649" y="2218918"/>
            <a:ext cx="4174239" cy="6186309"/>
          </a:xfrm>
          <a:prstGeom prst="rect">
            <a:avLst/>
          </a:prstGeom>
          <a:noFill/>
        </p:spPr>
        <p:txBody>
          <a:bodyPr wrap="square" rtlCol="0">
            <a:spAutoFit/>
          </a:bodyPr>
          <a:lstStyle/>
          <a:p>
            <a:r>
              <a:rPr lang="zh-CN" altLang="en-US" sz="3600" b="1" dirty="0"/>
              <a:t>从折线图可以看出，当月预测最高温平均气温为</a:t>
            </a:r>
            <a:r>
              <a:rPr lang="en-US" altLang="zh-CN" sz="3600" b="1" dirty="0"/>
              <a:t>31~32</a:t>
            </a:r>
            <a:r>
              <a:rPr lang="zh-CN" altLang="en-US" sz="3600" b="1" dirty="0"/>
              <a:t>度。</a:t>
            </a:r>
            <a:endParaRPr lang="en-US" altLang="zh-CN" sz="3600" b="1" dirty="0"/>
          </a:p>
          <a:p>
            <a:endParaRPr lang="en-US" altLang="zh-CN" sz="3600" b="1" dirty="0"/>
          </a:p>
          <a:p>
            <a:r>
              <a:rPr lang="en-US" altLang="zh-CN" sz="3600" b="1" dirty="0"/>
              <a:t>15</a:t>
            </a:r>
            <a:r>
              <a:rPr lang="zh-CN" altLang="en-US" sz="3600" b="1" dirty="0"/>
              <a:t>日预测最高温为当月预测最高温的最低温度，</a:t>
            </a:r>
            <a:r>
              <a:rPr lang="en-US" altLang="zh-CN" sz="3600" b="1" dirty="0"/>
              <a:t>15</a:t>
            </a:r>
            <a:r>
              <a:rPr lang="zh-CN" altLang="en-US" sz="3600" b="1" dirty="0"/>
              <a:t>日前后温差较大。</a:t>
            </a:r>
            <a:endParaRPr lang="en-US" altLang="zh-CN" sz="3600" b="1" dirty="0"/>
          </a:p>
          <a:p>
            <a:endParaRPr lang="en-US" altLang="zh-CN" sz="3600" b="1" dirty="0"/>
          </a:p>
          <a:p>
            <a:r>
              <a:rPr lang="zh-CN" altLang="en-US" sz="3600" b="1" dirty="0"/>
              <a:t>基本上与当日历史最高温差不多。</a:t>
            </a:r>
          </a:p>
        </p:txBody>
      </p:sp>
    </p:spTree>
    <p:extLst>
      <p:ext uri="{BB962C8B-B14F-4D97-AF65-F5344CB8AC3E}">
        <p14:creationId xmlns:p14="http://schemas.microsoft.com/office/powerpoint/2010/main" val="2968031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dirty="0">
                <a:solidFill>
                  <a:srgbClr val="000000"/>
                </a:solidFill>
                <a:latin typeface="Cyrillic Bodoni Bold"/>
              </a:rPr>
              <a:t>05</a:t>
            </a:r>
          </a:p>
        </p:txBody>
      </p:sp>
      <p:sp>
        <p:nvSpPr>
          <p:cNvPr id="9" name="TextBox 9"/>
          <p:cNvSpPr txBox="1"/>
          <p:nvPr/>
        </p:nvSpPr>
        <p:spPr>
          <a:xfrm rot="5400000">
            <a:off x="13687425" y="4927600"/>
            <a:ext cx="8229600" cy="431800"/>
          </a:xfrm>
          <a:prstGeom prst="rect">
            <a:avLst/>
          </a:prstGeom>
        </p:spPr>
        <p:txBody>
          <a:bodyPr lIns="0" tIns="0" rIns="0" bIns="0" rtlCol="0" anchor="t">
            <a:spAutoFit/>
          </a:bodyPr>
          <a:lstStyle/>
          <a:p>
            <a:pPr algn="ctr">
              <a:lnSpc>
                <a:spcPts val="3500"/>
              </a:lnSpc>
              <a:spcBef>
                <a:spcPct val="0"/>
              </a:spcBef>
            </a:pPr>
            <a:r>
              <a:rPr lang="en-US" sz="2500" spc="125">
                <a:solidFill>
                  <a:srgbClr val="000000"/>
                </a:solidFill>
                <a:latin typeface="Cyrillic Bodoni Italics"/>
              </a:rPr>
              <a:t>Background and significance of the topic</a:t>
            </a:r>
          </a:p>
        </p:txBody>
      </p:sp>
      <p:sp>
        <p:nvSpPr>
          <p:cNvPr id="10" name="TextBox 10"/>
          <p:cNvSpPr txBox="1"/>
          <p:nvPr/>
        </p:nvSpPr>
        <p:spPr>
          <a:xfrm>
            <a:off x="2436773" y="1021357"/>
            <a:ext cx="11407113" cy="464935"/>
          </a:xfrm>
          <a:prstGeom prst="rect">
            <a:avLst/>
          </a:prstGeom>
        </p:spPr>
        <p:txBody>
          <a:bodyPr lIns="0" tIns="0" rIns="0" bIns="0" rtlCol="0" anchor="t">
            <a:spAutoFit/>
          </a:bodyPr>
          <a:lstStyle/>
          <a:p>
            <a:pPr>
              <a:lnSpc>
                <a:spcPts val="3840"/>
              </a:lnSpc>
              <a:spcBef>
                <a:spcPct val="0"/>
              </a:spcBef>
            </a:pPr>
            <a:r>
              <a:rPr lang="en-US" sz="3000" spc="225" dirty="0" err="1">
                <a:solidFill>
                  <a:srgbClr val="000000"/>
                </a:solidFill>
                <a:ea typeface="思源黑体-粗体 Bold"/>
              </a:rPr>
              <a:t>数据</a:t>
            </a:r>
            <a:r>
              <a:rPr lang="zh-CN" altLang="en-US" sz="3000" spc="225" dirty="0">
                <a:solidFill>
                  <a:srgbClr val="000000"/>
                </a:solidFill>
                <a:ea typeface="思源黑体-粗体 Bold"/>
              </a:rPr>
              <a:t>可视化及成果展示（当月预测最低温）</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7" name="文本框 16">
            <a:extLst>
              <a:ext uri="{FF2B5EF4-FFF2-40B4-BE49-F238E27FC236}">
                <a16:creationId xmlns:a16="http://schemas.microsoft.com/office/drawing/2014/main" id="{17B820AF-FDF2-A8FA-E44F-CEB066789756}"/>
              </a:ext>
            </a:extLst>
          </p:cNvPr>
          <p:cNvSpPr txBox="1"/>
          <p:nvPr/>
        </p:nvSpPr>
        <p:spPr>
          <a:xfrm>
            <a:off x="3300045" y="2018511"/>
            <a:ext cx="13959255" cy="6983844"/>
          </a:xfrm>
          <a:prstGeom prst="rect">
            <a:avLst/>
          </a:prstGeom>
          <a:noFill/>
        </p:spPr>
        <p:txBody>
          <a:bodyPr wrap="square">
            <a:spAutoFit/>
          </a:bodyPr>
          <a:lstStyle/>
          <a:p>
            <a:r>
              <a:rPr lang="zh-CN" altLang="en-US" sz="4000" b="1" dirty="0">
                <a:latin typeface="黑体" panose="02010609060101010101" pitchFamily="49" charset="-122"/>
                <a:ea typeface="黑体" panose="02010609060101010101" pitchFamily="49" charset="-122"/>
              </a:rPr>
              <a:t>首先计算数据的日期范围，然后构造一个二维列表，每个元素代表一天的数据，并将日期转换成字符串类型。</a:t>
            </a:r>
          </a:p>
          <a:p>
            <a:endParaRPr lang="zh-CN" altLang="en-US" sz="4000" b="1" dirty="0">
              <a:latin typeface="黑体" panose="02010609060101010101" pitchFamily="49" charset="-122"/>
              <a:ea typeface="黑体" panose="02010609060101010101" pitchFamily="49" charset="-122"/>
            </a:endParaRPr>
          </a:p>
          <a:p>
            <a:r>
              <a:rPr lang="zh-CN" altLang="en-US" sz="4000" b="1" dirty="0">
                <a:latin typeface="黑体" panose="02010609060101010101" pitchFamily="49" charset="-122"/>
                <a:ea typeface="黑体" panose="02010609060101010101" pitchFamily="49" charset="-122"/>
              </a:rPr>
              <a:t>接着使用Calendar对象的add方法添加数据。通过设置calendar_opts属性，指定位置、时间范围、日历标签、月份标签等参数。</a:t>
            </a:r>
          </a:p>
          <a:p>
            <a:endParaRPr lang="zh-CN" altLang="en-US" sz="4000" b="1" dirty="0">
              <a:latin typeface="黑体" panose="02010609060101010101" pitchFamily="49" charset="-122"/>
              <a:ea typeface="黑体" panose="02010609060101010101" pitchFamily="49" charset="-122"/>
            </a:endParaRPr>
          </a:p>
          <a:p>
            <a:r>
              <a:rPr lang="zh-CN" altLang="en-US" sz="4000" b="1" dirty="0">
                <a:latin typeface="黑体" panose="02010609060101010101" pitchFamily="49" charset="-122"/>
                <a:ea typeface="黑体" panose="02010609060101010101" pitchFamily="49" charset="-122"/>
              </a:rPr>
              <a:t>最后设置全局选项global_opts，包括标题、视觉映射visualmap_opts等参数。</a:t>
            </a:r>
          </a:p>
          <a:p>
            <a:endParaRPr lang="zh-CN" altLang="en-US" sz="4000" b="1" dirty="0">
              <a:latin typeface="黑体" panose="02010609060101010101" pitchFamily="49" charset="-122"/>
              <a:ea typeface="黑体" panose="02010609060101010101" pitchFamily="49" charset="-122"/>
            </a:endParaRPr>
          </a:p>
          <a:p>
            <a:r>
              <a:rPr lang="zh-CN" altLang="en-US" sz="4000" b="1" dirty="0">
                <a:latin typeface="黑体" panose="02010609060101010101" pitchFamily="49" charset="-122"/>
                <a:ea typeface="黑体" panose="02010609060101010101" pitchFamily="49" charset="-122"/>
              </a:rPr>
              <a:t>用render方法将结果保存为HTML文件。</a:t>
            </a:r>
          </a:p>
        </p:txBody>
      </p:sp>
      <p:graphicFrame>
        <p:nvGraphicFramePr>
          <p:cNvPr id="18" name="对象 17">
            <a:extLst>
              <a:ext uri="{FF2B5EF4-FFF2-40B4-BE49-F238E27FC236}">
                <a16:creationId xmlns:a16="http://schemas.microsoft.com/office/drawing/2014/main" id="{1C41DDE9-7C8B-4788-3C0E-3097D2A8FA4B}"/>
              </a:ext>
            </a:extLst>
          </p:cNvPr>
          <p:cNvGraphicFramePr>
            <a:graphicFrameLocks noChangeAspect="1"/>
          </p:cNvGraphicFramePr>
          <p:nvPr>
            <p:extLst>
              <p:ext uri="{D42A27DB-BD31-4B8C-83A1-F6EECF244321}">
                <p14:modId xmlns:p14="http://schemas.microsoft.com/office/powerpoint/2010/main" val="779099474"/>
              </p:ext>
            </p:extLst>
          </p:nvPr>
        </p:nvGraphicFramePr>
        <p:xfrm>
          <a:off x="936586" y="2362890"/>
          <a:ext cx="2035214" cy="2129977"/>
        </p:xfrm>
        <a:graphic>
          <a:graphicData uri="http://schemas.openxmlformats.org/presentationml/2006/ole">
            <mc:AlternateContent xmlns:mc="http://schemas.openxmlformats.org/markup-compatibility/2006">
              <mc:Choice xmlns:v="urn:schemas-microsoft-com:vml" Requires="v">
                <p:oleObj name="包装程序外壳对象" showAsIcon="1" r:id="rId8" imgW="432720" imgH="453240" progId="Package">
                  <p:embed/>
                </p:oleObj>
              </mc:Choice>
              <mc:Fallback>
                <p:oleObj name="包装程序外壳对象" showAsIcon="1" r:id="rId8" imgW="432720" imgH="453240" progId="Package">
                  <p:embed/>
                  <p:pic>
                    <p:nvPicPr>
                      <p:cNvPr id="0" name=""/>
                      <p:cNvPicPr/>
                      <p:nvPr/>
                    </p:nvPicPr>
                    <p:blipFill>
                      <a:blip r:embed="rId9"/>
                      <a:stretch>
                        <a:fillRect/>
                      </a:stretch>
                    </p:blipFill>
                    <p:spPr>
                      <a:xfrm>
                        <a:off x="936586" y="2362890"/>
                        <a:ext cx="2035214" cy="2129977"/>
                      </a:xfrm>
                      <a:prstGeom prst="rect">
                        <a:avLst/>
                      </a:prstGeom>
                    </p:spPr>
                  </p:pic>
                </p:oleObj>
              </mc:Fallback>
            </mc:AlternateContent>
          </a:graphicData>
        </a:graphic>
      </p:graphicFrame>
    </p:spTree>
    <p:extLst>
      <p:ext uri="{BB962C8B-B14F-4D97-AF65-F5344CB8AC3E}">
        <p14:creationId xmlns:p14="http://schemas.microsoft.com/office/powerpoint/2010/main" val="3204778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dirty="0">
                <a:solidFill>
                  <a:srgbClr val="000000"/>
                </a:solidFill>
                <a:latin typeface="Cyrillic Bodoni Bold"/>
              </a:rPr>
              <a:t>05</a:t>
            </a:r>
          </a:p>
        </p:txBody>
      </p:sp>
      <p:sp>
        <p:nvSpPr>
          <p:cNvPr id="9" name="TextBox 9"/>
          <p:cNvSpPr txBox="1"/>
          <p:nvPr/>
        </p:nvSpPr>
        <p:spPr>
          <a:xfrm rot="5400000">
            <a:off x="13687425" y="4927600"/>
            <a:ext cx="8229600" cy="431800"/>
          </a:xfrm>
          <a:prstGeom prst="rect">
            <a:avLst/>
          </a:prstGeom>
        </p:spPr>
        <p:txBody>
          <a:bodyPr lIns="0" tIns="0" rIns="0" bIns="0" rtlCol="0" anchor="t">
            <a:spAutoFit/>
          </a:bodyPr>
          <a:lstStyle/>
          <a:p>
            <a:pPr algn="ctr">
              <a:lnSpc>
                <a:spcPts val="3500"/>
              </a:lnSpc>
              <a:spcBef>
                <a:spcPct val="0"/>
              </a:spcBef>
            </a:pPr>
            <a:r>
              <a:rPr lang="en-US" sz="2500" spc="125">
                <a:solidFill>
                  <a:srgbClr val="000000"/>
                </a:solidFill>
                <a:latin typeface="Cyrillic Bodoni Italics"/>
              </a:rPr>
              <a:t>Background and significance of the topic</a:t>
            </a:r>
          </a:p>
        </p:txBody>
      </p:sp>
      <p:sp>
        <p:nvSpPr>
          <p:cNvPr id="10" name="TextBox 10"/>
          <p:cNvSpPr txBox="1"/>
          <p:nvPr/>
        </p:nvSpPr>
        <p:spPr>
          <a:xfrm>
            <a:off x="2436773" y="1021357"/>
            <a:ext cx="11407113" cy="464935"/>
          </a:xfrm>
          <a:prstGeom prst="rect">
            <a:avLst/>
          </a:prstGeom>
        </p:spPr>
        <p:txBody>
          <a:bodyPr lIns="0" tIns="0" rIns="0" bIns="0" rtlCol="0" anchor="t">
            <a:spAutoFit/>
          </a:bodyPr>
          <a:lstStyle/>
          <a:p>
            <a:pPr>
              <a:lnSpc>
                <a:spcPts val="3840"/>
              </a:lnSpc>
              <a:spcBef>
                <a:spcPct val="0"/>
              </a:spcBef>
            </a:pPr>
            <a:r>
              <a:rPr lang="en-US" sz="3000" spc="225" dirty="0" err="1">
                <a:solidFill>
                  <a:srgbClr val="000000"/>
                </a:solidFill>
                <a:ea typeface="思源黑体-粗体 Bold"/>
              </a:rPr>
              <a:t>数据</a:t>
            </a:r>
            <a:r>
              <a:rPr lang="zh-CN" altLang="en-US" sz="3000" spc="225" dirty="0">
                <a:solidFill>
                  <a:srgbClr val="000000"/>
                </a:solidFill>
                <a:ea typeface="思源黑体-粗体 Bold"/>
              </a:rPr>
              <a:t>可视化及成果展示</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8" name="文本框 17">
            <a:extLst>
              <a:ext uri="{FF2B5EF4-FFF2-40B4-BE49-F238E27FC236}">
                <a16:creationId xmlns:a16="http://schemas.microsoft.com/office/drawing/2014/main" id="{0CBD9601-7084-1632-639E-0CE01823D349}"/>
              </a:ext>
            </a:extLst>
          </p:cNvPr>
          <p:cNvSpPr txBox="1"/>
          <p:nvPr/>
        </p:nvSpPr>
        <p:spPr>
          <a:xfrm>
            <a:off x="9082360" y="2330260"/>
            <a:ext cx="7964357" cy="2554545"/>
          </a:xfrm>
          <a:prstGeom prst="rect">
            <a:avLst/>
          </a:prstGeom>
          <a:noFill/>
        </p:spPr>
        <p:txBody>
          <a:bodyPr wrap="square" rtlCol="0">
            <a:spAutoFit/>
          </a:bodyPr>
          <a:lstStyle/>
          <a:p>
            <a:r>
              <a:rPr lang="zh-CN" altLang="en-US" sz="4000" b="1" dirty="0">
                <a:latin typeface="黑体" panose="02010609060101010101" pitchFamily="49" charset="-122"/>
                <a:ea typeface="黑体" panose="02010609060101010101" pitchFamily="49" charset="-122"/>
              </a:rPr>
              <a:t>说明近</a:t>
            </a:r>
            <a:r>
              <a:rPr lang="en-US" altLang="zh-CN" sz="4000" b="1" dirty="0">
                <a:latin typeface="黑体" panose="02010609060101010101" pitchFamily="49" charset="-122"/>
                <a:ea typeface="黑体" panose="02010609060101010101" pitchFamily="49" charset="-122"/>
              </a:rPr>
              <a:t>30</a:t>
            </a:r>
            <a:r>
              <a:rPr lang="zh-CN" altLang="en-US" sz="4000" b="1" dirty="0">
                <a:latin typeface="黑体" panose="02010609060101010101" pitchFamily="49" charset="-122"/>
                <a:ea typeface="黑体" panose="02010609060101010101" pitchFamily="49" charset="-122"/>
              </a:rPr>
              <a:t>天最低温度预测都在</a:t>
            </a:r>
            <a:r>
              <a:rPr lang="en-US" altLang="zh-CN" sz="4000" b="1" dirty="0">
                <a:latin typeface="黑体" panose="02010609060101010101" pitchFamily="49" charset="-122"/>
                <a:ea typeface="黑体" panose="02010609060101010101" pitchFamily="49" charset="-122"/>
              </a:rPr>
              <a:t>27</a:t>
            </a:r>
            <a:r>
              <a:rPr lang="zh-CN" altLang="en-US" sz="4000" b="1" dirty="0">
                <a:latin typeface="黑体" panose="02010609060101010101" pitchFamily="49" charset="-122"/>
                <a:ea typeface="黑体" panose="02010609060101010101" pitchFamily="49" charset="-122"/>
              </a:rPr>
              <a:t>度左右，由先前的最低气温均值也可得知最低气温的确是在</a:t>
            </a:r>
            <a:r>
              <a:rPr lang="en-US" altLang="zh-CN" sz="4000" b="1" dirty="0">
                <a:latin typeface="黑体" panose="02010609060101010101" pitchFamily="49" charset="-122"/>
                <a:ea typeface="黑体" panose="02010609060101010101" pitchFamily="49" charset="-122"/>
              </a:rPr>
              <a:t>27</a:t>
            </a:r>
            <a:r>
              <a:rPr lang="zh-CN" altLang="en-US" sz="4000" b="1" dirty="0">
                <a:latin typeface="黑体" panose="02010609060101010101" pitchFamily="49" charset="-122"/>
                <a:ea typeface="黑体" panose="02010609060101010101" pitchFamily="49" charset="-122"/>
              </a:rPr>
              <a:t>摄氏度上下。</a:t>
            </a:r>
            <a:endParaRPr lang="en-US" altLang="zh-CN" sz="4000" b="1" dirty="0">
              <a:latin typeface="黑体" panose="02010609060101010101" pitchFamily="49" charset="-122"/>
              <a:ea typeface="黑体" panose="02010609060101010101" pitchFamily="49" charset="-122"/>
            </a:endParaRPr>
          </a:p>
        </p:txBody>
      </p:sp>
      <p:pic>
        <p:nvPicPr>
          <p:cNvPr id="20" name="图片 19">
            <a:extLst>
              <a:ext uri="{FF2B5EF4-FFF2-40B4-BE49-F238E27FC236}">
                <a16:creationId xmlns:a16="http://schemas.microsoft.com/office/drawing/2014/main" id="{2DD31897-F52B-59CC-34AD-27949CCE432B}"/>
              </a:ext>
            </a:extLst>
          </p:cNvPr>
          <p:cNvPicPr>
            <a:picLocks noChangeAspect="1"/>
          </p:cNvPicPr>
          <p:nvPr/>
        </p:nvPicPr>
        <p:blipFill>
          <a:blip r:embed="rId8"/>
          <a:stretch>
            <a:fillRect/>
          </a:stretch>
        </p:blipFill>
        <p:spPr>
          <a:xfrm>
            <a:off x="274791" y="2042723"/>
            <a:ext cx="8341703" cy="4301599"/>
          </a:xfrm>
          <a:prstGeom prst="rect">
            <a:avLst/>
          </a:prstGeom>
        </p:spPr>
      </p:pic>
      <p:pic>
        <p:nvPicPr>
          <p:cNvPr id="21" name="图片 20">
            <a:extLst>
              <a:ext uri="{FF2B5EF4-FFF2-40B4-BE49-F238E27FC236}">
                <a16:creationId xmlns:a16="http://schemas.microsoft.com/office/drawing/2014/main" id="{080AD45A-D200-6730-25AF-7015371FFF27}"/>
              </a:ext>
            </a:extLst>
          </p:cNvPr>
          <p:cNvPicPr>
            <a:picLocks noChangeAspect="1"/>
          </p:cNvPicPr>
          <p:nvPr/>
        </p:nvPicPr>
        <p:blipFill>
          <a:blip r:embed="rId9"/>
          <a:stretch>
            <a:fillRect/>
          </a:stretch>
        </p:blipFill>
        <p:spPr>
          <a:xfrm>
            <a:off x="10282118" y="6963547"/>
            <a:ext cx="5937022" cy="1752627"/>
          </a:xfrm>
          <a:prstGeom prst="rect">
            <a:avLst/>
          </a:prstGeom>
        </p:spPr>
      </p:pic>
      <p:graphicFrame>
        <p:nvGraphicFramePr>
          <p:cNvPr id="22" name="对象 21">
            <a:extLst>
              <a:ext uri="{FF2B5EF4-FFF2-40B4-BE49-F238E27FC236}">
                <a16:creationId xmlns:a16="http://schemas.microsoft.com/office/drawing/2014/main" id="{D93EA52D-A0CC-9B4C-CBD4-8671DFDFCD02}"/>
              </a:ext>
            </a:extLst>
          </p:cNvPr>
          <p:cNvGraphicFramePr>
            <a:graphicFrameLocks noChangeAspect="1"/>
          </p:cNvGraphicFramePr>
          <p:nvPr>
            <p:extLst>
              <p:ext uri="{D42A27DB-BD31-4B8C-83A1-F6EECF244321}">
                <p14:modId xmlns:p14="http://schemas.microsoft.com/office/powerpoint/2010/main" val="3011065091"/>
              </p:ext>
            </p:extLst>
          </p:nvPr>
        </p:nvGraphicFramePr>
        <p:xfrm>
          <a:off x="3501263" y="7383584"/>
          <a:ext cx="1739900" cy="1463675"/>
        </p:xfrm>
        <a:graphic>
          <a:graphicData uri="http://schemas.openxmlformats.org/presentationml/2006/ole">
            <mc:AlternateContent xmlns:mc="http://schemas.openxmlformats.org/markup-compatibility/2006">
              <mc:Choice xmlns:v="urn:schemas-microsoft-com:vml" Requires="v">
                <p:oleObj name="包装程序外壳对象" showAsIcon="1" r:id="rId10" imgW="539280" imgH="453240" progId="Package">
                  <p:embed/>
                </p:oleObj>
              </mc:Choice>
              <mc:Fallback>
                <p:oleObj name="包装程序外壳对象" showAsIcon="1" r:id="rId10" imgW="539280" imgH="453240" progId="Package">
                  <p:embed/>
                  <p:pic>
                    <p:nvPicPr>
                      <p:cNvPr id="0" name=""/>
                      <p:cNvPicPr/>
                      <p:nvPr/>
                    </p:nvPicPr>
                    <p:blipFill>
                      <a:blip r:embed="rId11"/>
                      <a:stretch>
                        <a:fillRect/>
                      </a:stretch>
                    </p:blipFill>
                    <p:spPr>
                      <a:xfrm>
                        <a:off x="3501263" y="7383584"/>
                        <a:ext cx="1739900" cy="1463675"/>
                      </a:xfrm>
                      <a:prstGeom prst="rect">
                        <a:avLst/>
                      </a:prstGeom>
                    </p:spPr>
                  </p:pic>
                </p:oleObj>
              </mc:Fallback>
            </mc:AlternateContent>
          </a:graphicData>
        </a:graphic>
      </p:graphicFrame>
    </p:spTree>
    <p:extLst>
      <p:ext uri="{BB962C8B-B14F-4D97-AF65-F5344CB8AC3E}">
        <p14:creationId xmlns:p14="http://schemas.microsoft.com/office/powerpoint/2010/main" val="284298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2914368" cy="12624050"/>
            </a:xfrm>
            <a:custGeom>
              <a:avLst/>
              <a:gdLst/>
              <a:ahLst/>
              <a:cxnLst/>
              <a:rect l="l" t="t" r="r" b="b"/>
              <a:pathLst>
                <a:path w="22914368" h="12624050">
                  <a:moveTo>
                    <a:pt x="0" y="0"/>
                  </a:moveTo>
                  <a:lnTo>
                    <a:pt x="22914368" y="0"/>
                  </a:lnTo>
                  <a:lnTo>
                    <a:pt x="22914368" y="12624050"/>
                  </a:lnTo>
                  <a:lnTo>
                    <a:pt x="0" y="12624050"/>
                  </a:lnTo>
                  <a:lnTo>
                    <a:pt x="0" y="0"/>
                  </a:lnTo>
                  <a:close/>
                </a:path>
              </a:pathLst>
            </a:custGeom>
            <a:blipFill>
              <a:blip r:embed="rId2">
                <a:extLst>
                  <a:ext uri="{96DAC541-7B7A-43D3-8B79-37D633B846F1}">
                    <asvg:svgBlip xmlns:asvg="http://schemas.microsoft.com/office/drawing/2016/SVG/main" r:embed="rId3"/>
                  </a:ext>
                </a:extLst>
              </a:blip>
              <a:stretch>
                <a:fillRect t="-85166"/>
              </a:stretch>
            </a:blipFill>
          </p:spPr>
        </p:sp>
        <p:sp>
          <p:nvSpPr>
            <p:cNvPr id="4" name="Freeform 4"/>
            <p:cNvSpPr/>
            <p:nvPr/>
          </p:nvSpPr>
          <p:spPr>
            <a:xfrm>
              <a:off x="9401567" y="3985269"/>
              <a:ext cx="14982433" cy="9730731"/>
            </a:xfrm>
            <a:custGeom>
              <a:avLst/>
              <a:gdLst/>
              <a:ahLst/>
              <a:cxnLst/>
              <a:rect l="l" t="t" r="r" b="b"/>
              <a:pathLst>
                <a:path w="14982433" h="9730731">
                  <a:moveTo>
                    <a:pt x="0" y="0"/>
                  </a:moveTo>
                  <a:lnTo>
                    <a:pt x="14982433" y="0"/>
                  </a:lnTo>
                  <a:lnTo>
                    <a:pt x="14982433" y="9730731"/>
                  </a:lnTo>
                  <a:lnTo>
                    <a:pt x="0" y="9730731"/>
                  </a:lnTo>
                  <a:lnTo>
                    <a:pt x="0" y="0"/>
                  </a:lnTo>
                  <a:close/>
                </a:path>
              </a:pathLst>
            </a:custGeom>
            <a:blipFill>
              <a:blip r:embed="rId4">
                <a:extLst>
                  <a:ext uri="{96DAC541-7B7A-43D3-8B79-37D633B846F1}">
                    <asvg:svgBlip xmlns:asvg="http://schemas.microsoft.com/office/drawing/2016/SVG/main" r:embed="rId5"/>
                  </a:ext>
                </a:extLst>
              </a:blip>
              <a:stretch>
                <a:fillRect b="-57069"/>
              </a:stretch>
            </a:blipFill>
          </p:spPr>
        </p:sp>
      </p:grpSp>
      <p:grpSp>
        <p:nvGrpSpPr>
          <p:cNvPr id="5" name="Group 5"/>
          <p:cNvGrpSpPr/>
          <p:nvPr/>
        </p:nvGrpSpPr>
        <p:grpSpPr>
          <a:xfrm>
            <a:off x="1663336" y="1850651"/>
            <a:ext cx="8087867" cy="6585697"/>
            <a:chOff x="0" y="0"/>
            <a:chExt cx="10783822" cy="8780930"/>
          </a:xfrm>
        </p:grpSpPr>
        <p:sp>
          <p:nvSpPr>
            <p:cNvPr id="6" name="Freeform 6"/>
            <p:cNvSpPr/>
            <p:nvPr/>
          </p:nvSpPr>
          <p:spPr>
            <a:xfrm rot="-2404302">
              <a:off x="1391443" y="2018423"/>
              <a:ext cx="8000936" cy="4744084"/>
            </a:xfrm>
            <a:custGeom>
              <a:avLst/>
              <a:gdLst/>
              <a:ahLst/>
              <a:cxnLst/>
              <a:rect l="l" t="t" r="r" b="b"/>
              <a:pathLst>
                <a:path w="8000936" h="4744084">
                  <a:moveTo>
                    <a:pt x="0" y="0"/>
                  </a:moveTo>
                  <a:lnTo>
                    <a:pt x="8000936" y="0"/>
                  </a:lnTo>
                  <a:lnTo>
                    <a:pt x="8000936" y="4744084"/>
                  </a:lnTo>
                  <a:lnTo>
                    <a:pt x="0" y="47440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0" y="3374465"/>
              <a:ext cx="10783822" cy="2032000"/>
            </a:xfrm>
            <a:prstGeom prst="rect">
              <a:avLst/>
            </a:prstGeom>
          </p:spPr>
          <p:txBody>
            <a:bodyPr lIns="0" tIns="0" rIns="0" bIns="0" rtlCol="0" anchor="t">
              <a:spAutoFit/>
            </a:bodyPr>
            <a:lstStyle/>
            <a:p>
              <a:pPr algn="ctr">
                <a:lnSpc>
                  <a:spcPts val="12000"/>
                </a:lnSpc>
              </a:pPr>
              <a:r>
                <a:rPr lang="en-US" sz="10000" spc="250">
                  <a:solidFill>
                    <a:srgbClr val="000000"/>
                  </a:solidFill>
                  <a:latin typeface="Cyrillic Bodoni Bold"/>
                </a:rPr>
                <a:t>CONTENTS</a:t>
              </a:r>
            </a:p>
          </p:txBody>
        </p:sp>
        <p:sp>
          <p:nvSpPr>
            <p:cNvPr id="8" name="Freeform 8"/>
            <p:cNvSpPr/>
            <p:nvPr/>
          </p:nvSpPr>
          <p:spPr>
            <a:xfrm>
              <a:off x="1736264" y="1453847"/>
              <a:ext cx="1334935" cy="1334935"/>
            </a:xfrm>
            <a:custGeom>
              <a:avLst/>
              <a:gdLst/>
              <a:ahLst/>
              <a:cxnLst/>
              <a:rect l="l" t="t" r="r" b="b"/>
              <a:pathLst>
                <a:path w="1334935" h="1334935">
                  <a:moveTo>
                    <a:pt x="0" y="0"/>
                  </a:moveTo>
                  <a:lnTo>
                    <a:pt x="1334935" y="0"/>
                  </a:lnTo>
                  <a:lnTo>
                    <a:pt x="1334935" y="1334935"/>
                  </a:lnTo>
                  <a:lnTo>
                    <a:pt x="0" y="13349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9" name="Group 9"/>
          <p:cNvGrpSpPr/>
          <p:nvPr/>
        </p:nvGrpSpPr>
        <p:grpSpPr>
          <a:xfrm>
            <a:off x="11452640" y="2161232"/>
            <a:ext cx="5426543" cy="826373"/>
            <a:chOff x="0" y="0"/>
            <a:chExt cx="7235391" cy="1101831"/>
          </a:xfrm>
        </p:grpSpPr>
        <p:grpSp>
          <p:nvGrpSpPr>
            <p:cNvPr id="10" name="Group 10"/>
            <p:cNvGrpSpPr>
              <a:grpSpLocks noChangeAspect="1"/>
            </p:cNvGrpSpPr>
            <p:nvPr/>
          </p:nvGrpSpPr>
          <p:grpSpPr>
            <a:xfrm>
              <a:off x="0" y="0"/>
              <a:ext cx="1101831" cy="1101831"/>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0000"/>
              </a:solidFill>
            </p:spPr>
          </p:sp>
        </p:grpSp>
        <p:sp>
          <p:nvSpPr>
            <p:cNvPr id="12" name="TextBox 12"/>
            <p:cNvSpPr txBox="1"/>
            <p:nvPr/>
          </p:nvSpPr>
          <p:spPr>
            <a:xfrm>
              <a:off x="0" y="122699"/>
              <a:ext cx="1101831" cy="837988"/>
            </a:xfrm>
            <a:prstGeom prst="rect">
              <a:avLst/>
            </a:prstGeom>
          </p:spPr>
          <p:txBody>
            <a:bodyPr lIns="0" tIns="0" rIns="0" bIns="0" rtlCol="0" anchor="t">
              <a:spAutoFit/>
            </a:bodyPr>
            <a:lstStyle/>
            <a:p>
              <a:pPr algn="ctr">
                <a:lnSpc>
                  <a:spcPts val="5120"/>
                </a:lnSpc>
              </a:pPr>
              <a:r>
                <a:rPr lang="en-US" sz="4000" spc="320">
                  <a:solidFill>
                    <a:srgbClr val="FFFFFF"/>
                  </a:solidFill>
                  <a:latin typeface="Cyrillic Bodoni Bold"/>
                </a:rPr>
                <a:t>1</a:t>
              </a:r>
            </a:p>
          </p:txBody>
        </p:sp>
        <p:sp>
          <p:nvSpPr>
            <p:cNvPr id="13" name="TextBox 13"/>
            <p:cNvSpPr txBox="1"/>
            <p:nvPr/>
          </p:nvSpPr>
          <p:spPr>
            <a:xfrm>
              <a:off x="1844877" y="229024"/>
              <a:ext cx="5390513" cy="518583"/>
            </a:xfrm>
            <a:prstGeom prst="rect">
              <a:avLst/>
            </a:prstGeom>
          </p:spPr>
          <p:txBody>
            <a:bodyPr lIns="0" tIns="0" rIns="0" bIns="0" rtlCol="0" anchor="t">
              <a:spAutoFit/>
            </a:bodyPr>
            <a:lstStyle/>
            <a:p>
              <a:pPr>
                <a:lnSpc>
                  <a:spcPts val="3199"/>
                </a:lnSpc>
              </a:pPr>
              <a:r>
                <a:rPr lang="en-US" sz="2499" spc="249">
                  <a:solidFill>
                    <a:srgbClr val="000000"/>
                  </a:solidFill>
                  <a:ea typeface="思源黑体 2 Bold"/>
                </a:rPr>
                <a:t>选题背景及意义</a:t>
              </a:r>
            </a:p>
          </p:txBody>
        </p:sp>
      </p:grpSp>
      <p:grpSp>
        <p:nvGrpSpPr>
          <p:cNvPr id="14" name="Group 14"/>
          <p:cNvGrpSpPr/>
          <p:nvPr/>
        </p:nvGrpSpPr>
        <p:grpSpPr>
          <a:xfrm>
            <a:off x="11452640" y="3445773"/>
            <a:ext cx="5426543" cy="826373"/>
            <a:chOff x="0" y="0"/>
            <a:chExt cx="7235391" cy="1101831"/>
          </a:xfrm>
        </p:grpSpPr>
        <p:grpSp>
          <p:nvGrpSpPr>
            <p:cNvPr id="15" name="Group 15"/>
            <p:cNvGrpSpPr>
              <a:grpSpLocks noChangeAspect="1"/>
            </p:cNvGrpSpPr>
            <p:nvPr/>
          </p:nvGrpSpPr>
          <p:grpSpPr>
            <a:xfrm>
              <a:off x="0" y="0"/>
              <a:ext cx="1101831" cy="1101831"/>
              <a:chOff x="0" y="0"/>
              <a:chExt cx="6350000" cy="6350000"/>
            </a:xfrm>
          </p:grpSpPr>
          <p:sp>
            <p:nvSpPr>
              <p:cNvPr id="16" name="Freeform 1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0000"/>
              </a:solidFill>
            </p:spPr>
          </p:sp>
        </p:grpSp>
        <p:sp>
          <p:nvSpPr>
            <p:cNvPr id="17" name="TextBox 17"/>
            <p:cNvSpPr txBox="1"/>
            <p:nvPr/>
          </p:nvSpPr>
          <p:spPr>
            <a:xfrm>
              <a:off x="0" y="122699"/>
              <a:ext cx="1101831" cy="837988"/>
            </a:xfrm>
            <a:prstGeom prst="rect">
              <a:avLst/>
            </a:prstGeom>
          </p:spPr>
          <p:txBody>
            <a:bodyPr lIns="0" tIns="0" rIns="0" bIns="0" rtlCol="0" anchor="t">
              <a:spAutoFit/>
            </a:bodyPr>
            <a:lstStyle/>
            <a:p>
              <a:pPr algn="ctr">
                <a:lnSpc>
                  <a:spcPts val="5120"/>
                </a:lnSpc>
              </a:pPr>
              <a:r>
                <a:rPr lang="en-US" sz="4000" spc="320">
                  <a:solidFill>
                    <a:srgbClr val="FFFFFF"/>
                  </a:solidFill>
                  <a:latin typeface="Cyrillic Bodoni Bold"/>
                </a:rPr>
                <a:t>2</a:t>
              </a:r>
            </a:p>
          </p:txBody>
        </p:sp>
        <p:sp>
          <p:nvSpPr>
            <p:cNvPr id="18" name="TextBox 18"/>
            <p:cNvSpPr txBox="1"/>
            <p:nvPr/>
          </p:nvSpPr>
          <p:spPr>
            <a:xfrm>
              <a:off x="1844877" y="229024"/>
              <a:ext cx="5390513" cy="518583"/>
            </a:xfrm>
            <a:prstGeom prst="rect">
              <a:avLst/>
            </a:prstGeom>
          </p:spPr>
          <p:txBody>
            <a:bodyPr lIns="0" tIns="0" rIns="0" bIns="0" rtlCol="0" anchor="t">
              <a:spAutoFit/>
            </a:bodyPr>
            <a:lstStyle/>
            <a:p>
              <a:pPr>
                <a:lnSpc>
                  <a:spcPts val="3199"/>
                </a:lnSpc>
              </a:pPr>
              <a:r>
                <a:rPr lang="en-US" sz="2499" spc="249">
                  <a:solidFill>
                    <a:srgbClr val="000000"/>
                  </a:solidFill>
                  <a:ea typeface="思源黑体 2 Bold"/>
                </a:rPr>
                <a:t>爬虫对象选择</a:t>
              </a:r>
            </a:p>
          </p:txBody>
        </p:sp>
      </p:grpSp>
      <p:grpSp>
        <p:nvGrpSpPr>
          <p:cNvPr id="19" name="Group 19"/>
          <p:cNvGrpSpPr/>
          <p:nvPr/>
        </p:nvGrpSpPr>
        <p:grpSpPr>
          <a:xfrm>
            <a:off x="11452640" y="4730313"/>
            <a:ext cx="5426543" cy="826373"/>
            <a:chOff x="0" y="0"/>
            <a:chExt cx="7235391" cy="1101831"/>
          </a:xfrm>
        </p:grpSpPr>
        <p:grpSp>
          <p:nvGrpSpPr>
            <p:cNvPr id="20" name="Group 20"/>
            <p:cNvGrpSpPr>
              <a:grpSpLocks noChangeAspect="1"/>
            </p:cNvGrpSpPr>
            <p:nvPr/>
          </p:nvGrpSpPr>
          <p:grpSpPr>
            <a:xfrm>
              <a:off x="0" y="0"/>
              <a:ext cx="1101831" cy="1101831"/>
              <a:chOff x="0" y="0"/>
              <a:chExt cx="6350000" cy="6350000"/>
            </a:xfrm>
          </p:grpSpPr>
          <p:sp>
            <p:nvSpPr>
              <p:cNvPr id="21" name="Freeform 2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0000"/>
              </a:solidFill>
            </p:spPr>
          </p:sp>
        </p:grpSp>
        <p:sp>
          <p:nvSpPr>
            <p:cNvPr id="22" name="TextBox 22"/>
            <p:cNvSpPr txBox="1"/>
            <p:nvPr/>
          </p:nvSpPr>
          <p:spPr>
            <a:xfrm>
              <a:off x="0" y="122699"/>
              <a:ext cx="1101831" cy="837988"/>
            </a:xfrm>
            <a:prstGeom prst="rect">
              <a:avLst/>
            </a:prstGeom>
          </p:spPr>
          <p:txBody>
            <a:bodyPr lIns="0" tIns="0" rIns="0" bIns="0" rtlCol="0" anchor="t">
              <a:spAutoFit/>
            </a:bodyPr>
            <a:lstStyle/>
            <a:p>
              <a:pPr algn="ctr">
                <a:lnSpc>
                  <a:spcPts val="5120"/>
                </a:lnSpc>
              </a:pPr>
              <a:r>
                <a:rPr lang="en-US" sz="4000" spc="320">
                  <a:solidFill>
                    <a:srgbClr val="FFFFFF"/>
                  </a:solidFill>
                  <a:latin typeface="Cyrillic Bodoni Bold"/>
                </a:rPr>
                <a:t>3</a:t>
              </a:r>
            </a:p>
          </p:txBody>
        </p:sp>
        <p:sp>
          <p:nvSpPr>
            <p:cNvPr id="23" name="TextBox 23"/>
            <p:cNvSpPr txBox="1"/>
            <p:nvPr/>
          </p:nvSpPr>
          <p:spPr>
            <a:xfrm>
              <a:off x="1844877" y="229024"/>
              <a:ext cx="5390513" cy="518583"/>
            </a:xfrm>
            <a:prstGeom prst="rect">
              <a:avLst/>
            </a:prstGeom>
          </p:spPr>
          <p:txBody>
            <a:bodyPr lIns="0" tIns="0" rIns="0" bIns="0" rtlCol="0" anchor="t">
              <a:spAutoFit/>
            </a:bodyPr>
            <a:lstStyle/>
            <a:p>
              <a:pPr>
                <a:lnSpc>
                  <a:spcPts val="3199"/>
                </a:lnSpc>
              </a:pPr>
              <a:r>
                <a:rPr lang="en-US" sz="2499" spc="249">
                  <a:solidFill>
                    <a:srgbClr val="000000"/>
                  </a:solidFill>
                  <a:ea typeface="思源黑体 2 Bold"/>
                </a:rPr>
                <a:t>爬取过程及思路</a:t>
              </a:r>
            </a:p>
          </p:txBody>
        </p:sp>
      </p:grpSp>
      <p:grpSp>
        <p:nvGrpSpPr>
          <p:cNvPr id="24" name="Group 24"/>
          <p:cNvGrpSpPr/>
          <p:nvPr/>
        </p:nvGrpSpPr>
        <p:grpSpPr>
          <a:xfrm>
            <a:off x="11452640" y="6014854"/>
            <a:ext cx="5426543" cy="826373"/>
            <a:chOff x="0" y="0"/>
            <a:chExt cx="7235391" cy="1101831"/>
          </a:xfrm>
        </p:grpSpPr>
        <p:grpSp>
          <p:nvGrpSpPr>
            <p:cNvPr id="25" name="Group 25"/>
            <p:cNvGrpSpPr>
              <a:grpSpLocks noChangeAspect="1"/>
            </p:cNvGrpSpPr>
            <p:nvPr/>
          </p:nvGrpSpPr>
          <p:grpSpPr>
            <a:xfrm>
              <a:off x="0" y="0"/>
              <a:ext cx="1101831" cy="1101831"/>
              <a:chOff x="0" y="0"/>
              <a:chExt cx="6350000" cy="6350000"/>
            </a:xfrm>
          </p:grpSpPr>
          <p:sp>
            <p:nvSpPr>
              <p:cNvPr id="26" name="Freeform 26"/>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0000"/>
              </a:solidFill>
            </p:spPr>
          </p:sp>
        </p:grpSp>
        <p:sp>
          <p:nvSpPr>
            <p:cNvPr id="27" name="TextBox 27"/>
            <p:cNvSpPr txBox="1"/>
            <p:nvPr/>
          </p:nvSpPr>
          <p:spPr>
            <a:xfrm>
              <a:off x="0" y="122699"/>
              <a:ext cx="1101831" cy="837988"/>
            </a:xfrm>
            <a:prstGeom prst="rect">
              <a:avLst/>
            </a:prstGeom>
          </p:spPr>
          <p:txBody>
            <a:bodyPr lIns="0" tIns="0" rIns="0" bIns="0" rtlCol="0" anchor="t">
              <a:spAutoFit/>
            </a:bodyPr>
            <a:lstStyle/>
            <a:p>
              <a:pPr algn="ctr">
                <a:lnSpc>
                  <a:spcPts val="5120"/>
                </a:lnSpc>
              </a:pPr>
              <a:r>
                <a:rPr lang="en-US" sz="4000" spc="320">
                  <a:solidFill>
                    <a:srgbClr val="FFFFFF"/>
                  </a:solidFill>
                  <a:latin typeface="Cyrillic Bodoni Bold"/>
                </a:rPr>
                <a:t>4</a:t>
              </a:r>
            </a:p>
          </p:txBody>
        </p:sp>
        <p:sp>
          <p:nvSpPr>
            <p:cNvPr id="28" name="TextBox 28"/>
            <p:cNvSpPr txBox="1"/>
            <p:nvPr/>
          </p:nvSpPr>
          <p:spPr>
            <a:xfrm>
              <a:off x="1844877" y="229024"/>
              <a:ext cx="5390514" cy="518583"/>
            </a:xfrm>
            <a:prstGeom prst="rect">
              <a:avLst/>
            </a:prstGeom>
          </p:spPr>
          <p:txBody>
            <a:bodyPr lIns="0" tIns="0" rIns="0" bIns="0" rtlCol="0" anchor="t">
              <a:spAutoFit/>
            </a:bodyPr>
            <a:lstStyle/>
            <a:p>
              <a:pPr>
                <a:lnSpc>
                  <a:spcPts val="3199"/>
                </a:lnSpc>
              </a:pPr>
              <a:r>
                <a:rPr lang="zh-CN" altLang="en-US" sz="2499" spc="249" dirty="0">
                  <a:solidFill>
                    <a:srgbClr val="000000"/>
                  </a:solidFill>
                  <a:ea typeface="思源黑体 2 Bold"/>
                </a:rPr>
                <a:t>数据预处理</a:t>
              </a:r>
              <a:endParaRPr lang="en-US" sz="2499" spc="249" dirty="0">
                <a:solidFill>
                  <a:srgbClr val="000000"/>
                </a:solidFill>
                <a:ea typeface="思源黑体 2 Bold"/>
              </a:endParaRPr>
            </a:p>
          </p:txBody>
        </p:sp>
      </p:grpSp>
      <p:grpSp>
        <p:nvGrpSpPr>
          <p:cNvPr id="29" name="Group 29"/>
          <p:cNvGrpSpPr/>
          <p:nvPr/>
        </p:nvGrpSpPr>
        <p:grpSpPr>
          <a:xfrm>
            <a:off x="11452640" y="7299395"/>
            <a:ext cx="5426543" cy="826373"/>
            <a:chOff x="0" y="0"/>
            <a:chExt cx="7235391" cy="1101831"/>
          </a:xfrm>
        </p:grpSpPr>
        <p:grpSp>
          <p:nvGrpSpPr>
            <p:cNvPr id="30" name="Group 30"/>
            <p:cNvGrpSpPr>
              <a:grpSpLocks noChangeAspect="1"/>
            </p:cNvGrpSpPr>
            <p:nvPr/>
          </p:nvGrpSpPr>
          <p:grpSpPr>
            <a:xfrm>
              <a:off x="0" y="0"/>
              <a:ext cx="1101831" cy="1101831"/>
              <a:chOff x="0" y="0"/>
              <a:chExt cx="6350000" cy="6350000"/>
            </a:xfrm>
          </p:grpSpPr>
          <p:sp>
            <p:nvSpPr>
              <p:cNvPr id="31" name="Freeform 3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0000"/>
              </a:solidFill>
            </p:spPr>
          </p:sp>
        </p:grpSp>
        <p:sp>
          <p:nvSpPr>
            <p:cNvPr id="32" name="TextBox 32"/>
            <p:cNvSpPr txBox="1"/>
            <p:nvPr/>
          </p:nvSpPr>
          <p:spPr>
            <a:xfrm>
              <a:off x="0" y="122699"/>
              <a:ext cx="1101831" cy="837988"/>
            </a:xfrm>
            <a:prstGeom prst="rect">
              <a:avLst/>
            </a:prstGeom>
          </p:spPr>
          <p:txBody>
            <a:bodyPr lIns="0" tIns="0" rIns="0" bIns="0" rtlCol="0" anchor="t">
              <a:spAutoFit/>
            </a:bodyPr>
            <a:lstStyle/>
            <a:p>
              <a:pPr algn="ctr">
                <a:lnSpc>
                  <a:spcPts val="5120"/>
                </a:lnSpc>
              </a:pPr>
              <a:r>
                <a:rPr lang="en-US" sz="4000" spc="320">
                  <a:solidFill>
                    <a:srgbClr val="FFFFFF"/>
                  </a:solidFill>
                  <a:latin typeface="Cyrillic Bodoni Bold"/>
                </a:rPr>
                <a:t>5</a:t>
              </a:r>
            </a:p>
          </p:txBody>
        </p:sp>
        <p:sp>
          <p:nvSpPr>
            <p:cNvPr id="33" name="TextBox 33"/>
            <p:cNvSpPr txBox="1"/>
            <p:nvPr/>
          </p:nvSpPr>
          <p:spPr>
            <a:xfrm>
              <a:off x="1844877" y="229024"/>
              <a:ext cx="5390514" cy="520742"/>
            </a:xfrm>
            <a:prstGeom prst="rect">
              <a:avLst/>
            </a:prstGeom>
          </p:spPr>
          <p:txBody>
            <a:bodyPr lIns="0" tIns="0" rIns="0" bIns="0" rtlCol="0" anchor="t">
              <a:spAutoFit/>
            </a:bodyPr>
            <a:lstStyle/>
            <a:p>
              <a:pPr>
                <a:lnSpc>
                  <a:spcPts val="3199"/>
                </a:lnSpc>
              </a:pPr>
              <a:r>
                <a:rPr lang="zh-CN" altLang="en-US" sz="2499" spc="249" dirty="0">
                  <a:solidFill>
                    <a:srgbClr val="000000"/>
                  </a:solidFill>
                  <a:ea typeface="思源黑体 2 Bold"/>
                </a:rPr>
                <a:t>数据可视化及成果展示</a:t>
              </a:r>
            </a:p>
          </p:txBody>
        </p:sp>
      </p:grpSp>
      <p:grpSp>
        <p:nvGrpSpPr>
          <p:cNvPr id="34" name="Group 24">
            <a:extLst>
              <a:ext uri="{FF2B5EF4-FFF2-40B4-BE49-F238E27FC236}">
                <a16:creationId xmlns:a16="http://schemas.microsoft.com/office/drawing/2014/main" id="{D8885435-004D-2128-10F3-99C2B4FC5DB2}"/>
              </a:ext>
            </a:extLst>
          </p:cNvPr>
          <p:cNvGrpSpPr/>
          <p:nvPr/>
        </p:nvGrpSpPr>
        <p:grpSpPr>
          <a:xfrm>
            <a:off x="11457556" y="8585214"/>
            <a:ext cx="5426542" cy="826373"/>
            <a:chOff x="0" y="0"/>
            <a:chExt cx="7235390" cy="1101831"/>
          </a:xfrm>
        </p:grpSpPr>
        <p:grpSp>
          <p:nvGrpSpPr>
            <p:cNvPr id="35" name="Group 25">
              <a:extLst>
                <a:ext uri="{FF2B5EF4-FFF2-40B4-BE49-F238E27FC236}">
                  <a16:creationId xmlns:a16="http://schemas.microsoft.com/office/drawing/2014/main" id="{A67ECA01-A57E-D572-D546-2ED7A57AE4D8}"/>
                </a:ext>
              </a:extLst>
            </p:cNvPr>
            <p:cNvGrpSpPr>
              <a:grpSpLocks noChangeAspect="1"/>
            </p:cNvGrpSpPr>
            <p:nvPr/>
          </p:nvGrpSpPr>
          <p:grpSpPr>
            <a:xfrm>
              <a:off x="0" y="0"/>
              <a:ext cx="1101831" cy="1101831"/>
              <a:chOff x="0" y="0"/>
              <a:chExt cx="6350000" cy="6350000"/>
            </a:xfrm>
          </p:grpSpPr>
          <p:sp>
            <p:nvSpPr>
              <p:cNvPr id="38" name="Freeform 26">
                <a:extLst>
                  <a:ext uri="{FF2B5EF4-FFF2-40B4-BE49-F238E27FC236}">
                    <a16:creationId xmlns:a16="http://schemas.microsoft.com/office/drawing/2014/main" id="{10377357-063C-463B-E01A-01BD22AAD4F1}"/>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000000"/>
              </a:solidFill>
            </p:spPr>
          </p:sp>
        </p:grpSp>
        <p:sp>
          <p:nvSpPr>
            <p:cNvPr id="36" name="TextBox 27">
              <a:extLst>
                <a:ext uri="{FF2B5EF4-FFF2-40B4-BE49-F238E27FC236}">
                  <a16:creationId xmlns:a16="http://schemas.microsoft.com/office/drawing/2014/main" id="{CA67A8CD-FBDF-E8DF-FD31-A608CBF36A3C}"/>
                </a:ext>
              </a:extLst>
            </p:cNvPr>
            <p:cNvSpPr txBox="1"/>
            <p:nvPr/>
          </p:nvSpPr>
          <p:spPr>
            <a:xfrm>
              <a:off x="0" y="122699"/>
              <a:ext cx="1101831" cy="872034"/>
            </a:xfrm>
            <a:prstGeom prst="rect">
              <a:avLst/>
            </a:prstGeom>
          </p:spPr>
          <p:txBody>
            <a:bodyPr lIns="0" tIns="0" rIns="0" bIns="0" rtlCol="0" anchor="t">
              <a:spAutoFit/>
            </a:bodyPr>
            <a:lstStyle/>
            <a:p>
              <a:pPr algn="ctr">
                <a:lnSpc>
                  <a:spcPts val="5120"/>
                </a:lnSpc>
              </a:pPr>
              <a:r>
                <a:rPr lang="en-US" sz="4000" spc="320" dirty="0">
                  <a:solidFill>
                    <a:srgbClr val="FFFFFF"/>
                  </a:solidFill>
                  <a:latin typeface="Cyrillic Bodoni Bold"/>
                </a:rPr>
                <a:t>6</a:t>
              </a:r>
            </a:p>
          </p:txBody>
        </p:sp>
        <p:sp>
          <p:nvSpPr>
            <p:cNvPr id="37" name="TextBox 28">
              <a:extLst>
                <a:ext uri="{FF2B5EF4-FFF2-40B4-BE49-F238E27FC236}">
                  <a16:creationId xmlns:a16="http://schemas.microsoft.com/office/drawing/2014/main" id="{467976B8-8BDC-DC1C-6DF6-56C34D23DBF1}"/>
                </a:ext>
              </a:extLst>
            </p:cNvPr>
            <p:cNvSpPr txBox="1"/>
            <p:nvPr/>
          </p:nvSpPr>
          <p:spPr>
            <a:xfrm>
              <a:off x="1844877" y="229024"/>
              <a:ext cx="5390513" cy="518583"/>
            </a:xfrm>
            <a:prstGeom prst="rect">
              <a:avLst/>
            </a:prstGeom>
          </p:spPr>
          <p:txBody>
            <a:bodyPr lIns="0" tIns="0" rIns="0" bIns="0" rtlCol="0" anchor="t">
              <a:spAutoFit/>
            </a:bodyPr>
            <a:lstStyle/>
            <a:p>
              <a:pPr>
                <a:lnSpc>
                  <a:spcPts val="3199"/>
                </a:lnSpc>
              </a:pPr>
              <a:r>
                <a:rPr lang="en-US" altLang="zh-CN" sz="2499" spc="249" dirty="0" err="1">
                  <a:solidFill>
                    <a:srgbClr val="000000"/>
                  </a:solidFill>
                  <a:ea typeface="思源黑体 2 Bold"/>
                </a:rPr>
                <a:t>总结</a:t>
              </a:r>
              <a:endParaRPr lang="en-US" altLang="zh-CN" sz="2499" spc="249" dirty="0">
                <a:solidFill>
                  <a:srgbClr val="000000"/>
                </a:solidFill>
                <a:ea typeface="思源黑体 2 Bold"/>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dirty="0">
                <a:solidFill>
                  <a:srgbClr val="000000"/>
                </a:solidFill>
                <a:latin typeface="Cyrillic Bodoni Bold"/>
              </a:rPr>
              <a:t>05</a:t>
            </a:r>
          </a:p>
        </p:txBody>
      </p:sp>
      <p:sp>
        <p:nvSpPr>
          <p:cNvPr id="9" name="TextBox 9"/>
          <p:cNvSpPr txBox="1"/>
          <p:nvPr/>
        </p:nvSpPr>
        <p:spPr>
          <a:xfrm rot="5400000">
            <a:off x="13687425" y="4927600"/>
            <a:ext cx="8229600" cy="431800"/>
          </a:xfrm>
          <a:prstGeom prst="rect">
            <a:avLst/>
          </a:prstGeom>
        </p:spPr>
        <p:txBody>
          <a:bodyPr lIns="0" tIns="0" rIns="0" bIns="0" rtlCol="0" anchor="t">
            <a:spAutoFit/>
          </a:bodyPr>
          <a:lstStyle/>
          <a:p>
            <a:pPr algn="ctr">
              <a:lnSpc>
                <a:spcPts val="3500"/>
              </a:lnSpc>
              <a:spcBef>
                <a:spcPct val="0"/>
              </a:spcBef>
            </a:pPr>
            <a:r>
              <a:rPr lang="en-US" sz="2500" spc="125">
                <a:solidFill>
                  <a:srgbClr val="000000"/>
                </a:solidFill>
                <a:latin typeface="Cyrillic Bodoni Italics"/>
              </a:rPr>
              <a:t>Background and significance of the topic</a:t>
            </a:r>
          </a:p>
        </p:txBody>
      </p:sp>
      <p:sp>
        <p:nvSpPr>
          <p:cNvPr id="10" name="TextBox 10"/>
          <p:cNvSpPr txBox="1"/>
          <p:nvPr/>
        </p:nvSpPr>
        <p:spPr>
          <a:xfrm>
            <a:off x="2436773" y="1021357"/>
            <a:ext cx="11407113" cy="464935"/>
          </a:xfrm>
          <a:prstGeom prst="rect">
            <a:avLst/>
          </a:prstGeom>
        </p:spPr>
        <p:txBody>
          <a:bodyPr lIns="0" tIns="0" rIns="0" bIns="0" rtlCol="0" anchor="t">
            <a:spAutoFit/>
          </a:bodyPr>
          <a:lstStyle/>
          <a:p>
            <a:pPr>
              <a:lnSpc>
                <a:spcPts val="3840"/>
              </a:lnSpc>
              <a:spcBef>
                <a:spcPct val="0"/>
              </a:spcBef>
            </a:pPr>
            <a:r>
              <a:rPr lang="en-US" sz="3000" spc="225" dirty="0" err="1">
                <a:solidFill>
                  <a:srgbClr val="000000"/>
                </a:solidFill>
                <a:ea typeface="思源黑体-粗体 Bold"/>
              </a:rPr>
              <a:t>数据</a:t>
            </a:r>
            <a:r>
              <a:rPr lang="zh-CN" altLang="en-US" sz="3000" spc="225" dirty="0">
                <a:solidFill>
                  <a:srgbClr val="000000"/>
                </a:solidFill>
                <a:ea typeface="思源黑体-粗体 Bold"/>
              </a:rPr>
              <a:t>可视化及成果展示（当月预测湿度）</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aphicFrame>
        <p:nvGraphicFramePr>
          <p:cNvPr id="7" name="对象 6">
            <a:extLst>
              <a:ext uri="{FF2B5EF4-FFF2-40B4-BE49-F238E27FC236}">
                <a16:creationId xmlns:a16="http://schemas.microsoft.com/office/drawing/2014/main" id="{FD078128-8811-F3E1-636E-601E7869DD46}"/>
              </a:ext>
            </a:extLst>
          </p:cNvPr>
          <p:cNvGraphicFramePr>
            <a:graphicFrameLocks noChangeAspect="1"/>
          </p:cNvGraphicFramePr>
          <p:nvPr>
            <p:extLst>
              <p:ext uri="{D42A27DB-BD31-4B8C-83A1-F6EECF244321}">
                <p14:modId xmlns:p14="http://schemas.microsoft.com/office/powerpoint/2010/main" val="1399437265"/>
              </p:ext>
            </p:extLst>
          </p:nvPr>
        </p:nvGraphicFramePr>
        <p:xfrm>
          <a:off x="1295400" y="2400300"/>
          <a:ext cx="3151227" cy="1939217"/>
        </p:xfrm>
        <a:graphic>
          <a:graphicData uri="http://schemas.openxmlformats.org/presentationml/2006/ole">
            <mc:AlternateContent xmlns:mc="http://schemas.openxmlformats.org/markup-compatibility/2006">
              <mc:Choice xmlns:v="urn:schemas-microsoft-com:vml" Requires="v">
                <p:oleObj name="包装程序外壳对象" showAsIcon="1" r:id="rId8" imgW="738720" imgH="453240" progId="Package">
                  <p:embed/>
                </p:oleObj>
              </mc:Choice>
              <mc:Fallback>
                <p:oleObj name="包装程序外壳对象" showAsIcon="1" r:id="rId8" imgW="738720" imgH="453240" progId="Package">
                  <p:embed/>
                  <p:pic>
                    <p:nvPicPr>
                      <p:cNvPr id="0" name=""/>
                      <p:cNvPicPr/>
                      <p:nvPr/>
                    </p:nvPicPr>
                    <p:blipFill>
                      <a:blip r:embed="rId9"/>
                      <a:stretch>
                        <a:fillRect/>
                      </a:stretch>
                    </p:blipFill>
                    <p:spPr>
                      <a:xfrm>
                        <a:off x="1295400" y="2400300"/>
                        <a:ext cx="3151227" cy="1939217"/>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3D578F97-4865-E3E3-E7CD-B937BB367697}"/>
              </a:ext>
            </a:extLst>
          </p:cNvPr>
          <p:cNvSpPr txBox="1"/>
          <p:nvPr/>
        </p:nvSpPr>
        <p:spPr>
          <a:xfrm>
            <a:off x="4773652" y="2189428"/>
            <a:ext cx="12223864" cy="7478970"/>
          </a:xfrm>
          <a:prstGeom prst="rect">
            <a:avLst/>
          </a:prstGeom>
          <a:noFill/>
        </p:spPr>
        <p:txBody>
          <a:bodyPr wrap="square">
            <a:spAutoFit/>
          </a:bodyPr>
          <a:lstStyle/>
          <a:p>
            <a:r>
              <a:rPr lang="zh-CN" altLang="en-US" sz="4000" b="1" dirty="0">
                <a:latin typeface="黑体" panose="02010609060101010101" pitchFamily="49" charset="-122"/>
                <a:ea typeface="黑体" panose="02010609060101010101" pitchFamily="49" charset="-122"/>
              </a:rPr>
              <a:t>首先对湿度数据进行预处理，将其格式化为整型数据类型。</a:t>
            </a:r>
          </a:p>
          <a:p>
            <a:endParaRPr lang="en-US" altLang="zh-CN" sz="4000" b="1" dirty="0">
              <a:latin typeface="黑体" panose="02010609060101010101" pitchFamily="49" charset="-122"/>
              <a:ea typeface="黑体" panose="02010609060101010101" pitchFamily="49" charset="-122"/>
            </a:endParaRPr>
          </a:p>
          <a:p>
            <a:r>
              <a:rPr lang="zh-CN" altLang="en-US" sz="4000" b="1" dirty="0">
                <a:latin typeface="黑体" panose="02010609060101010101" pitchFamily="49" charset="-122"/>
                <a:ea typeface="黑体" panose="02010609060101010101" pitchFamily="49" charset="-122"/>
              </a:rPr>
              <a:t>然后创建了一个三维散点图图形对象，并设置x、y、z的坐标值以及散点的样式和颜色。散点的颜色使用了渐变色，颜色根据湿度值变化。</a:t>
            </a:r>
          </a:p>
          <a:p>
            <a:endParaRPr lang="en-US" altLang="zh-CN" sz="4000" b="1" dirty="0">
              <a:latin typeface="黑体" panose="02010609060101010101" pitchFamily="49" charset="-122"/>
              <a:ea typeface="黑体" panose="02010609060101010101" pitchFamily="49" charset="-122"/>
            </a:endParaRPr>
          </a:p>
          <a:p>
            <a:r>
              <a:rPr lang="zh-CN" altLang="en-US" sz="4000" b="1" dirty="0">
                <a:latin typeface="黑体" panose="02010609060101010101" pitchFamily="49" charset="-122"/>
                <a:ea typeface="黑体" panose="02010609060101010101" pitchFamily="49" charset="-122"/>
              </a:rPr>
              <a:t>接着设置散点的hovertemplate属性，用于在鼠标悬停时显示数据。</a:t>
            </a:r>
          </a:p>
          <a:p>
            <a:endParaRPr lang="en-US" altLang="zh-CN" sz="4000" b="1" dirty="0">
              <a:latin typeface="黑体" panose="02010609060101010101" pitchFamily="49" charset="-122"/>
              <a:ea typeface="黑体" panose="02010609060101010101" pitchFamily="49" charset="-122"/>
            </a:endParaRPr>
          </a:p>
          <a:p>
            <a:r>
              <a:rPr lang="zh-CN" altLang="en-US" sz="4000" b="1" dirty="0">
                <a:latin typeface="黑体" panose="02010609060101010101" pitchFamily="49" charset="-122"/>
                <a:ea typeface="黑体" panose="02010609060101010101" pitchFamily="49" charset="-122"/>
              </a:rPr>
              <a:t>最后设置了图表的标题、坐标轴名称、摄像机视角等参数。</a:t>
            </a:r>
          </a:p>
        </p:txBody>
      </p:sp>
    </p:spTree>
    <p:extLst>
      <p:ext uri="{BB962C8B-B14F-4D97-AF65-F5344CB8AC3E}">
        <p14:creationId xmlns:p14="http://schemas.microsoft.com/office/powerpoint/2010/main" val="4266138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8" name="TextBox 8"/>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dirty="0">
                <a:solidFill>
                  <a:srgbClr val="000000"/>
                </a:solidFill>
                <a:latin typeface="Cyrillic Bodoni Bold"/>
              </a:rPr>
              <a:t>05</a:t>
            </a:r>
          </a:p>
        </p:txBody>
      </p:sp>
      <p:sp>
        <p:nvSpPr>
          <p:cNvPr id="9" name="TextBox 9"/>
          <p:cNvSpPr txBox="1"/>
          <p:nvPr/>
        </p:nvSpPr>
        <p:spPr>
          <a:xfrm rot="5400000">
            <a:off x="13687425" y="4927600"/>
            <a:ext cx="8229600" cy="431800"/>
          </a:xfrm>
          <a:prstGeom prst="rect">
            <a:avLst/>
          </a:prstGeom>
        </p:spPr>
        <p:txBody>
          <a:bodyPr lIns="0" tIns="0" rIns="0" bIns="0" rtlCol="0" anchor="t">
            <a:spAutoFit/>
          </a:bodyPr>
          <a:lstStyle/>
          <a:p>
            <a:pPr algn="ctr">
              <a:lnSpc>
                <a:spcPts val="3500"/>
              </a:lnSpc>
              <a:spcBef>
                <a:spcPct val="0"/>
              </a:spcBef>
            </a:pPr>
            <a:r>
              <a:rPr lang="en-US" sz="2500" spc="125">
                <a:solidFill>
                  <a:srgbClr val="000000"/>
                </a:solidFill>
                <a:latin typeface="Cyrillic Bodoni Italics"/>
              </a:rPr>
              <a:t>Background and significance of the topic</a:t>
            </a:r>
          </a:p>
        </p:txBody>
      </p:sp>
      <p:sp>
        <p:nvSpPr>
          <p:cNvPr id="10" name="TextBox 10"/>
          <p:cNvSpPr txBox="1"/>
          <p:nvPr/>
        </p:nvSpPr>
        <p:spPr>
          <a:xfrm>
            <a:off x="2436773" y="1021357"/>
            <a:ext cx="11407113" cy="464935"/>
          </a:xfrm>
          <a:prstGeom prst="rect">
            <a:avLst/>
          </a:prstGeom>
        </p:spPr>
        <p:txBody>
          <a:bodyPr lIns="0" tIns="0" rIns="0" bIns="0" rtlCol="0" anchor="t">
            <a:spAutoFit/>
          </a:bodyPr>
          <a:lstStyle/>
          <a:p>
            <a:pPr>
              <a:lnSpc>
                <a:spcPts val="3840"/>
              </a:lnSpc>
              <a:spcBef>
                <a:spcPct val="0"/>
              </a:spcBef>
            </a:pPr>
            <a:r>
              <a:rPr lang="en-US" sz="3000" spc="225" dirty="0" err="1">
                <a:solidFill>
                  <a:srgbClr val="000000"/>
                </a:solidFill>
                <a:ea typeface="思源黑体-粗体 Bold"/>
              </a:rPr>
              <a:t>数据</a:t>
            </a:r>
            <a:r>
              <a:rPr lang="zh-CN" altLang="en-US" sz="3000" spc="225" dirty="0">
                <a:solidFill>
                  <a:srgbClr val="000000"/>
                </a:solidFill>
                <a:ea typeface="思源黑体-粗体 Bold"/>
              </a:rPr>
              <a:t>可视化及成果展示</a:t>
            </a:r>
            <a:endParaRPr lang="en-US" sz="3000" spc="225" dirty="0">
              <a:solidFill>
                <a:srgbClr val="000000"/>
              </a:solidFill>
              <a:ea typeface="思源黑体-粗体 Bold"/>
            </a:endParaRPr>
          </a:p>
        </p:txBody>
      </p:sp>
      <p:grpSp>
        <p:nvGrpSpPr>
          <p:cNvPr id="11" name="Group 11"/>
          <p:cNvGrpSpPr/>
          <p:nvPr/>
        </p:nvGrpSpPr>
        <p:grpSpPr>
          <a:xfrm>
            <a:off x="15091322" y="1033725"/>
            <a:ext cx="1691728" cy="563909"/>
            <a:chOff x="0" y="0"/>
            <a:chExt cx="2255637" cy="751879"/>
          </a:xfrm>
        </p:grpSpPr>
        <p:sp>
          <p:nvSpPr>
            <p:cNvPr id="12" name="Freeform 12"/>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pic>
        <p:nvPicPr>
          <p:cNvPr id="15" name="图片 14">
            <a:extLst>
              <a:ext uri="{FF2B5EF4-FFF2-40B4-BE49-F238E27FC236}">
                <a16:creationId xmlns:a16="http://schemas.microsoft.com/office/drawing/2014/main" id="{46100769-8CDF-9B1B-D550-5FC3A41F62D7}"/>
              </a:ext>
            </a:extLst>
          </p:cNvPr>
          <p:cNvPicPr>
            <a:picLocks noChangeAspect="1"/>
          </p:cNvPicPr>
          <p:nvPr/>
        </p:nvPicPr>
        <p:blipFill>
          <a:blip r:embed="rId8"/>
          <a:stretch>
            <a:fillRect/>
          </a:stretch>
        </p:blipFill>
        <p:spPr>
          <a:xfrm>
            <a:off x="2090274" y="1841737"/>
            <a:ext cx="14061188" cy="7228205"/>
          </a:xfrm>
          <a:prstGeom prst="rect">
            <a:avLst/>
          </a:prstGeom>
        </p:spPr>
      </p:pic>
      <p:sp>
        <p:nvSpPr>
          <p:cNvPr id="7" name="文本框 6">
            <a:extLst>
              <a:ext uri="{FF2B5EF4-FFF2-40B4-BE49-F238E27FC236}">
                <a16:creationId xmlns:a16="http://schemas.microsoft.com/office/drawing/2014/main" id="{FC0803B4-65B5-760C-F190-528672B99061}"/>
              </a:ext>
            </a:extLst>
          </p:cNvPr>
          <p:cNvSpPr txBox="1"/>
          <p:nvPr/>
        </p:nvSpPr>
        <p:spPr>
          <a:xfrm>
            <a:off x="2031926" y="2328463"/>
            <a:ext cx="12216806" cy="707886"/>
          </a:xfrm>
          <a:prstGeom prst="rect">
            <a:avLst/>
          </a:prstGeom>
          <a:noFill/>
        </p:spPr>
        <p:txBody>
          <a:bodyPr wrap="none" rtlCol="0">
            <a:spAutoFit/>
          </a:bodyPr>
          <a:lstStyle/>
          <a:p>
            <a:r>
              <a:rPr lang="zh-CN" altLang="en-US" sz="4000" b="1" dirty="0"/>
              <a:t>从散点图的散点颜色可以看出，湿度大多为</a:t>
            </a:r>
            <a:r>
              <a:rPr lang="en-US" altLang="zh-CN" sz="4000" b="1" dirty="0"/>
              <a:t>60%</a:t>
            </a:r>
            <a:r>
              <a:rPr lang="zh-CN" altLang="en-US" sz="4000" b="1" dirty="0"/>
              <a:t>到</a:t>
            </a:r>
            <a:r>
              <a:rPr lang="en-US" altLang="zh-CN" sz="4000" b="1" dirty="0"/>
              <a:t>75%</a:t>
            </a:r>
            <a:endParaRPr lang="zh-CN" altLang="en-US" sz="4000" b="1" dirty="0"/>
          </a:p>
        </p:txBody>
      </p:sp>
    </p:spTree>
    <p:extLst>
      <p:ext uri="{BB962C8B-B14F-4D97-AF65-F5344CB8AC3E}">
        <p14:creationId xmlns:p14="http://schemas.microsoft.com/office/powerpoint/2010/main" val="298278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2914368" cy="12624050"/>
            </a:xfrm>
            <a:custGeom>
              <a:avLst/>
              <a:gdLst/>
              <a:ahLst/>
              <a:cxnLst/>
              <a:rect l="l" t="t" r="r" b="b"/>
              <a:pathLst>
                <a:path w="22914368" h="12624050">
                  <a:moveTo>
                    <a:pt x="0" y="0"/>
                  </a:moveTo>
                  <a:lnTo>
                    <a:pt x="22914368" y="0"/>
                  </a:lnTo>
                  <a:lnTo>
                    <a:pt x="22914368" y="12624050"/>
                  </a:lnTo>
                  <a:lnTo>
                    <a:pt x="0" y="12624050"/>
                  </a:lnTo>
                  <a:lnTo>
                    <a:pt x="0" y="0"/>
                  </a:lnTo>
                  <a:close/>
                </a:path>
              </a:pathLst>
            </a:custGeom>
            <a:blipFill>
              <a:blip r:embed="rId2">
                <a:extLst>
                  <a:ext uri="{96DAC541-7B7A-43D3-8B79-37D633B846F1}">
                    <asvg:svgBlip xmlns:asvg="http://schemas.microsoft.com/office/drawing/2016/SVG/main" r:embed="rId3"/>
                  </a:ext>
                </a:extLst>
              </a:blip>
              <a:stretch>
                <a:fillRect t="-85166"/>
              </a:stretch>
            </a:blipFill>
          </p:spPr>
        </p:sp>
        <p:sp>
          <p:nvSpPr>
            <p:cNvPr id="4" name="Freeform 4"/>
            <p:cNvSpPr/>
            <p:nvPr/>
          </p:nvSpPr>
          <p:spPr>
            <a:xfrm>
              <a:off x="9401567" y="3985269"/>
              <a:ext cx="14982433" cy="9730731"/>
            </a:xfrm>
            <a:custGeom>
              <a:avLst/>
              <a:gdLst/>
              <a:ahLst/>
              <a:cxnLst/>
              <a:rect l="l" t="t" r="r" b="b"/>
              <a:pathLst>
                <a:path w="14982433" h="9730731">
                  <a:moveTo>
                    <a:pt x="0" y="0"/>
                  </a:moveTo>
                  <a:lnTo>
                    <a:pt x="14982433" y="0"/>
                  </a:lnTo>
                  <a:lnTo>
                    <a:pt x="14982433" y="9730731"/>
                  </a:lnTo>
                  <a:lnTo>
                    <a:pt x="0" y="9730731"/>
                  </a:lnTo>
                  <a:lnTo>
                    <a:pt x="0" y="0"/>
                  </a:lnTo>
                  <a:close/>
                </a:path>
              </a:pathLst>
            </a:custGeom>
            <a:blipFill>
              <a:blip r:embed="rId4">
                <a:extLst>
                  <a:ext uri="{96DAC541-7B7A-43D3-8B79-37D633B846F1}">
                    <asvg:svgBlip xmlns:asvg="http://schemas.microsoft.com/office/drawing/2016/SVG/main" r:embed="rId5"/>
                  </a:ext>
                </a:extLst>
              </a:blip>
              <a:stretch>
                <a:fillRect b="-57069"/>
              </a:stretch>
            </a:blipFill>
          </p:spPr>
        </p:sp>
      </p:grpSp>
      <p:grpSp>
        <p:nvGrpSpPr>
          <p:cNvPr id="5" name="Group 5"/>
          <p:cNvGrpSpPr/>
          <p:nvPr/>
        </p:nvGrpSpPr>
        <p:grpSpPr>
          <a:xfrm>
            <a:off x="3692136" y="2351543"/>
            <a:ext cx="10903728" cy="5583915"/>
            <a:chOff x="228600" y="227330"/>
            <a:chExt cx="8043525" cy="4119175"/>
          </a:xfrm>
        </p:grpSpPr>
        <p:sp>
          <p:nvSpPr>
            <p:cNvPr id="6" name="Freeform 6"/>
            <p:cNvSpPr/>
            <p:nvPr/>
          </p:nvSpPr>
          <p:spPr>
            <a:xfrm>
              <a:off x="228600" y="227330"/>
              <a:ext cx="8043525" cy="4119175"/>
            </a:xfrm>
            <a:custGeom>
              <a:avLst/>
              <a:gdLst/>
              <a:ahLst/>
              <a:cxnLst/>
              <a:rect l="l" t="t" r="r" b="b"/>
              <a:pathLst>
                <a:path w="8043525" h="4119175">
                  <a:moveTo>
                    <a:pt x="8043525" y="4119175"/>
                  </a:moveTo>
                  <a:lnTo>
                    <a:pt x="0" y="4119175"/>
                  </a:lnTo>
                  <a:lnTo>
                    <a:pt x="0" y="0"/>
                  </a:lnTo>
                  <a:lnTo>
                    <a:pt x="8043525" y="0"/>
                  </a:lnTo>
                  <a:lnTo>
                    <a:pt x="8043525" y="4119175"/>
                  </a:lnTo>
                  <a:close/>
                  <a:moveTo>
                    <a:pt x="22860" y="4097585"/>
                  </a:moveTo>
                  <a:lnTo>
                    <a:pt x="8021935" y="4097585"/>
                  </a:lnTo>
                  <a:lnTo>
                    <a:pt x="8021935" y="22860"/>
                  </a:lnTo>
                  <a:lnTo>
                    <a:pt x="22860" y="22860"/>
                  </a:lnTo>
                  <a:lnTo>
                    <a:pt x="22860" y="4097585"/>
                  </a:lnTo>
                  <a:close/>
                </a:path>
              </a:pathLst>
            </a:custGeom>
            <a:solidFill>
              <a:srgbClr val="000000"/>
            </a:solidFill>
          </p:spPr>
        </p:sp>
      </p:grpSp>
      <p:sp>
        <p:nvSpPr>
          <p:cNvPr id="7" name="TextBox 7"/>
          <p:cNvSpPr txBox="1"/>
          <p:nvPr/>
        </p:nvSpPr>
        <p:spPr>
          <a:xfrm>
            <a:off x="4001611" y="3313832"/>
            <a:ext cx="10284777" cy="1838325"/>
          </a:xfrm>
          <a:prstGeom prst="rect">
            <a:avLst/>
          </a:prstGeom>
        </p:spPr>
        <p:txBody>
          <a:bodyPr lIns="0" tIns="0" rIns="0" bIns="0" rtlCol="0" anchor="t">
            <a:spAutoFit/>
          </a:bodyPr>
          <a:lstStyle/>
          <a:p>
            <a:pPr algn="ctr">
              <a:lnSpc>
                <a:spcPts val="14400"/>
              </a:lnSpc>
            </a:pPr>
            <a:r>
              <a:rPr lang="en-US" sz="12000" spc="300">
                <a:solidFill>
                  <a:srgbClr val="000000"/>
                </a:solidFill>
                <a:latin typeface="Cyrillic Bodoni Bold"/>
              </a:rPr>
              <a:t>THANKS</a:t>
            </a:r>
          </a:p>
        </p:txBody>
      </p:sp>
      <p:sp>
        <p:nvSpPr>
          <p:cNvPr id="8" name="TextBox 8"/>
          <p:cNvSpPr txBox="1"/>
          <p:nvPr/>
        </p:nvSpPr>
        <p:spPr>
          <a:xfrm>
            <a:off x="3958836" y="6177793"/>
            <a:ext cx="10370328" cy="456174"/>
          </a:xfrm>
          <a:prstGeom prst="rect">
            <a:avLst/>
          </a:prstGeom>
        </p:spPr>
        <p:txBody>
          <a:bodyPr lIns="0" tIns="0" rIns="0" bIns="0" rtlCol="0" anchor="t">
            <a:spAutoFit/>
          </a:bodyPr>
          <a:lstStyle/>
          <a:p>
            <a:pPr algn="ctr">
              <a:lnSpc>
                <a:spcPts val="3860"/>
              </a:lnSpc>
            </a:pPr>
            <a:r>
              <a:rPr lang="en-US" sz="2397" spc="237">
                <a:solidFill>
                  <a:srgbClr val="000000"/>
                </a:solidFill>
                <a:ea typeface="思源黑体 1 Bold"/>
              </a:rPr>
              <a:t>演讲人：谭晓琳 秦玉婧</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grpSp>
        <p:nvGrpSpPr>
          <p:cNvPr id="8" name="Group 8"/>
          <p:cNvGrpSpPr/>
          <p:nvPr/>
        </p:nvGrpSpPr>
        <p:grpSpPr>
          <a:xfrm>
            <a:off x="15091322" y="1033725"/>
            <a:ext cx="1691728" cy="563909"/>
            <a:chOff x="0" y="0"/>
            <a:chExt cx="2255637" cy="751879"/>
          </a:xfrm>
        </p:grpSpPr>
        <p:sp>
          <p:nvSpPr>
            <p:cNvPr id="9" name="Freeform 9"/>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2" name="AutoShape 12"/>
          <p:cNvSpPr/>
          <p:nvPr/>
        </p:nvSpPr>
        <p:spPr>
          <a:xfrm>
            <a:off x="9728643" y="3634742"/>
            <a:ext cx="0" cy="3017517"/>
          </a:xfrm>
          <a:prstGeom prst="line">
            <a:avLst/>
          </a:prstGeom>
          <a:ln w="28575" cap="flat">
            <a:solidFill>
              <a:srgbClr val="000000"/>
            </a:solidFill>
            <a:prstDash val="solid"/>
            <a:headEnd type="none" w="sm" len="sm"/>
            <a:tailEnd type="none" w="sm" len="sm"/>
          </a:ln>
        </p:spPr>
      </p:sp>
      <p:sp>
        <p:nvSpPr>
          <p:cNvPr id="13" name="Freeform 13"/>
          <p:cNvSpPr/>
          <p:nvPr/>
        </p:nvSpPr>
        <p:spPr>
          <a:xfrm>
            <a:off x="10371581" y="2410179"/>
            <a:ext cx="6671579" cy="6453001"/>
          </a:xfrm>
          <a:custGeom>
            <a:avLst/>
            <a:gdLst/>
            <a:ahLst/>
            <a:cxnLst/>
            <a:rect l="l" t="t" r="r" b="b"/>
            <a:pathLst>
              <a:path w="6671579" h="6453001">
                <a:moveTo>
                  <a:pt x="0" y="0"/>
                </a:moveTo>
                <a:lnTo>
                  <a:pt x="6671578" y="0"/>
                </a:lnTo>
                <a:lnTo>
                  <a:pt x="6671578" y="6453001"/>
                </a:lnTo>
                <a:lnTo>
                  <a:pt x="0" y="6453001"/>
                </a:lnTo>
                <a:lnTo>
                  <a:pt x="0" y="0"/>
                </a:lnTo>
                <a:close/>
              </a:path>
            </a:pathLst>
          </a:custGeom>
          <a:blipFill>
            <a:blip r:embed="rId8"/>
            <a:stretch>
              <a:fillRect/>
            </a:stretch>
          </a:blipFill>
        </p:spPr>
      </p:sp>
      <p:sp>
        <p:nvSpPr>
          <p:cNvPr id="14" name="TextBox 14"/>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Cyrillic Bodoni Bold"/>
              </a:rPr>
              <a:t>01</a:t>
            </a:r>
          </a:p>
        </p:txBody>
      </p:sp>
      <p:sp>
        <p:nvSpPr>
          <p:cNvPr id="15" name="TextBox 15"/>
          <p:cNvSpPr txBox="1"/>
          <p:nvPr/>
        </p:nvSpPr>
        <p:spPr>
          <a:xfrm>
            <a:off x="2436773" y="1021357"/>
            <a:ext cx="6707227" cy="483870"/>
          </a:xfrm>
          <a:prstGeom prst="rect">
            <a:avLst/>
          </a:prstGeom>
        </p:spPr>
        <p:txBody>
          <a:bodyPr lIns="0" tIns="0" rIns="0" bIns="0" rtlCol="0" anchor="t">
            <a:spAutoFit/>
          </a:bodyPr>
          <a:lstStyle/>
          <a:p>
            <a:pPr>
              <a:lnSpc>
                <a:spcPts val="3840"/>
              </a:lnSpc>
              <a:spcBef>
                <a:spcPct val="0"/>
              </a:spcBef>
            </a:pPr>
            <a:r>
              <a:rPr lang="en-US" sz="3000" spc="225">
                <a:solidFill>
                  <a:srgbClr val="000000"/>
                </a:solidFill>
                <a:ea typeface="思源黑体-粗体 Bold"/>
              </a:rPr>
              <a:t>选题背景及意义</a:t>
            </a:r>
          </a:p>
        </p:txBody>
      </p:sp>
      <p:sp>
        <p:nvSpPr>
          <p:cNvPr id="16" name="TextBox 16"/>
          <p:cNvSpPr txBox="1"/>
          <p:nvPr/>
        </p:nvSpPr>
        <p:spPr>
          <a:xfrm>
            <a:off x="1562370" y="2446216"/>
            <a:ext cx="7581630" cy="6080382"/>
          </a:xfrm>
          <a:prstGeom prst="rect">
            <a:avLst/>
          </a:prstGeom>
        </p:spPr>
        <p:txBody>
          <a:bodyPr lIns="0" tIns="0" rIns="0" bIns="0" rtlCol="0" anchor="t">
            <a:spAutoFit/>
          </a:bodyPr>
          <a:lstStyle/>
          <a:p>
            <a:pPr algn="just">
              <a:lnSpc>
                <a:spcPts val="4755"/>
              </a:lnSpc>
            </a:pPr>
            <a:r>
              <a:rPr lang="en-US" sz="2377" spc="237" dirty="0" err="1">
                <a:solidFill>
                  <a:srgbClr val="000000"/>
                </a:solidFill>
                <a:ea typeface="思源黑体 1"/>
              </a:rPr>
              <a:t>天气预报我们每天都会关注，我们可以根据未来的天气增减衣物、安排出行，每天的气温、风速风向、相对湿度、空气质量等成为关注的焦点</a:t>
            </a:r>
            <a:r>
              <a:rPr lang="en-US" sz="2377" spc="237" dirty="0">
                <a:solidFill>
                  <a:srgbClr val="000000"/>
                </a:solidFill>
                <a:ea typeface="思源黑体 1"/>
              </a:rPr>
              <a:t>。</a:t>
            </a:r>
          </a:p>
          <a:p>
            <a:pPr algn="just">
              <a:lnSpc>
                <a:spcPts val="4755"/>
              </a:lnSpc>
            </a:pPr>
            <a:endParaRPr lang="en-US" sz="2377" spc="237" dirty="0">
              <a:solidFill>
                <a:srgbClr val="000000"/>
              </a:solidFill>
              <a:ea typeface="思源黑体 1"/>
            </a:endParaRPr>
          </a:p>
          <a:p>
            <a:pPr algn="just">
              <a:lnSpc>
                <a:spcPts val="4755"/>
              </a:lnSpc>
            </a:pPr>
            <a:r>
              <a:rPr lang="en-US" sz="2377" spc="237" dirty="0">
                <a:solidFill>
                  <a:srgbClr val="000000"/>
                </a:solidFill>
                <a:ea typeface="思源黑体 1"/>
              </a:rPr>
              <a:t>我们使用python中requests（用来发送请求和接收url）对中国天气网深圳近30天的数据进行爬取，保存为xls文件，之后用matplotlib、numpy、pandas对数据进行可视化处理和分析，得到温湿度度变化曲线、空气质量图、风向雷达图等结果，为获得未来天气信息提供了有效方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grpSp>
        <p:nvGrpSpPr>
          <p:cNvPr id="8" name="Group 8"/>
          <p:cNvGrpSpPr/>
          <p:nvPr/>
        </p:nvGrpSpPr>
        <p:grpSpPr>
          <a:xfrm>
            <a:off x="15091322" y="1033725"/>
            <a:ext cx="1691728" cy="563909"/>
            <a:chOff x="0" y="0"/>
            <a:chExt cx="2255637" cy="751879"/>
          </a:xfrm>
        </p:grpSpPr>
        <p:sp>
          <p:nvSpPr>
            <p:cNvPr id="9" name="Freeform 9"/>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 name="Group 12"/>
          <p:cNvGrpSpPr/>
          <p:nvPr/>
        </p:nvGrpSpPr>
        <p:grpSpPr>
          <a:xfrm>
            <a:off x="1028700" y="2268543"/>
            <a:ext cx="9445263" cy="5210667"/>
            <a:chOff x="0" y="0"/>
            <a:chExt cx="12593684" cy="6947556"/>
          </a:xfrm>
        </p:grpSpPr>
        <p:pic>
          <p:nvPicPr>
            <p:cNvPr id="13" name="Picture 13"/>
            <p:cNvPicPr>
              <a:picLocks noChangeAspect="1"/>
            </p:cNvPicPr>
            <p:nvPr/>
          </p:nvPicPr>
          <p:blipFill>
            <a:blip r:embed="rId8"/>
            <a:srcRect b="42964"/>
            <a:stretch>
              <a:fillRect/>
            </a:stretch>
          </p:blipFill>
          <p:spPr>
            <a:xfrm>
              <a:off x="0" y="0"/>
              <a:ext cx="12593684" cy="6947556"/>
            </a:xfrm>
            <a:prstGeom prst="rect">
              <a:avLst/>
            </a:prstGeom>
          </p:spPr>
        </p:pic>
      </p:grpSp>
      <p:grpSp>
        <p:nvGrpSpPr>
          <p:cNvPr id="14" name="Group 14"/>
          <p:cNvGrpSpPr/>
          <p:nvPr/>
        </p:nvGrpSpPr>
        <p:grpSpPr>
          <a:xfrm>
            <a:off x="1028700" y="7954593"/>
            <a:ext cx="11014734" cy="990983"/>
            <a:chOff x="0" y="0"/>
            <a:chExt cx="14686312" cy="1321311"/>
          </a:xfrm>
        </p:grpSpPr>
        <p:sp>
          <p:nvSpPr>
            <p:cNvPr id="15" name="AutoShape 15"/>
            <p:cNvSpPr/>
            <p:nvPr/>
          </p:nvSpPr>
          <p:spPr>
            <a:xfrm>
              <a:off x="0" y="0"/>
              <a:ext cx="14686312" cy="1321311"/>
            </a:xfrm>
            <a:prstGeom prst="rect">
              <a:avLst/>
            </a:prstGeom>
            <a:solidFill>
              <a:srgbClr val="000000"/>
            </a:solidFill>
          </p:spPr>
        </p:sp>
        <p:sp>
          <p:nvSpPr>
            <p:cNvPr id="16" name="TextBox 16"/>
            <p:cNvSpPr txBox="1"/>
            <p:nvPr/>
          </p:nvSpPr>
          <p:spPr>
            <a:xfrm>
              <a:off x="0" y="354505"/>
              <a:ext cx="14686312" cy="480644"/>
            </a:xfrm>
            <a:prstGeom prst="rect">
              <a:avLst/>
            </a:prstGeom>
          </p:spPr>
          <p:txBody>
            <a:bodyPr lIns="0" tIns="0" rIns="0" bIns="0" rtlCol="0" anchor="t">
              <a:spAutoFit/>
            </a:bodyPr>
            <a:lstStyle/>
            <a:p>
              <a:pPr algn="ctr">
                <a:lnSpc>
                  <a:spcPts val="3009"/>
                </a:lnSpc>
                <a:spcBef>
                  <a:spcPct val="0"/>
                </a:spcBef>
              </a:pPr>
              <a:r>
                <a:rPr lang="en-US" sz="2351" spc="235" dirty="0">
                  <a:solidFill>
                    <a:srgbClr val="FFFFFF"/>
                  </a:solidFill>
                  <a:latin typeface="思源黑体-粗体 Bold"/>
                </a:rPr>
                <a:t>http://www.weather.com.cn/weather40d/101280601.shtml</a:t>
              </a:r>
            </a:p>
          </p:txBody>
        </p:sp>
      </p:grpSp>
      <p:sp>
        <p:nvSpPr>
          <p:cNvPr id="17" name="TextBox 17"/>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Cyrillic Bodoni Bold"/>
              </a:rPr>
              <a:t>02</a:t>
            </a:r>
          </a:p>
        </p:txBody>
      </p:sp>
      <p:sp>
        <p:nvSpPr>
          <p:cNvPr id="18" name="TextBox 18"/>
          <p:cNvSpPr txBox="1"/>
          <p:nvPr/>
        </p:nvSpPr>
        <p:spPr>
          <a:xfrm>
            <a:off x="2436773" y="1021357"/>
            <a:ext cx="6707227" cy="483870"/>
          </a:xfrm>
          <a:prstGeom prst="rect">
            <a:avLst/>
          </a:prstGeom>
        </p:spPr>
        <p:txBody>
          <a:bodyPr lIns="0" tIns="0" rIns="0" bIns="0" rtlCol="0" anchor="t">
            <a:spAutoFit/>
          </a:bodyPr>
          <a:lstStyle/>
          <a:p>
            <a:pPr>
              <a:lnSpc>
                <a:spcPts val="3840"/>
              </a:lnSpc>
              <a:spcBef>
                <a:spcPct val="0"/>
              </a:spcBef>
            </a:pPr>
            <a:r>
              <a:rPr lang="en-US" sz="3000" spc="225">
                <a:solidFill>
                  <a:srgbClr val="000000"/>
                </a:solidFill>
                <a:ea typeface="思源黑体-粗体 Bold"/>
              </a:rPr>
              <a:t>爬虫对象选择</a:t>
            </a:r>
          </a:p>
        </p:txBody>
      </p:sp>
      <p:sp>
        <p:nvSpPr>
          <p:cNvPr id="19" name="TextBox 19"/>
          <p:cNvSpPr txBox="1"/>
          <p:nvPr/>
        </p:nvSpPr>
        <p:spPr>
          <a:xfrm>
            <a:off x="11359810" y="3056658"/>
            <a:ext cx="5899490" cy="3415363"/>
          </a:xfrm>
          <a:prstGeom prst="rect">
            <a:avLst/>
          </a:prstGeom>
        </p:spPr>
        <p:txBody>
          <a:bodyPr lIns="0" tIns="0" rIns="0" bIns="0" rtlCol="0" anchor="t">
            <a:spAutoFit/>
          </a:bodyPr>
          <a:lstStyle/>
          <a:p>
            <a:pPr>
              <a:lnSpc>
                <a:spcPts val="5518"/>
              </a:lnSpc>
            </a:pPr>
            <a:r>
              <a:rPr lang="en-US" sz="2759" spc="275" dirty="0">
                <a:solidFill>
                  <a:srgbClr val="000000"/>
                </a:solidFill>
                <a:ea typeface="思源黑体 1"/>
              </a:rPr>
              <a:t>打开中国天气网站，例如我要爬取深圳近40天的天气情况，打开对应的网页。“weather40d”目录是近40天的天气，“101280601”是深圳城市的 id。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grpSp>
        <p:nvGrpSpPr>
          <p:cNvPr id="5" name="Group 5"/>
          <p:cNvGrpSpPr/>
          <p:nvPr/>
        </p:nvGrpSpPr>
        <p:grpSpPr>
          <a:xfrm>
            <a:off x="1028700" y="838200"/>
            <a:ext cx="16230600" cy="954960"/>
            <a:chOff x="228600" y="227330"/>
            <a:chExt cx="11973083" cy="704460"/>
          </a:xfrm>
        </p:grpSpPr>
        <p:sp>
          <p:nvSpPr>
            <p:cNvPr id="6" name="Freeform 6"/>
            <p:cNvSpPr/>
            <p:nvPr/>
          </p:nvSpPr>
          <p:spPr>
            <a:xfrm>
              <a:off x="228600" y="227330"/>
              <a:ext cx="11973083" cy="704460"/>
            </a:xfrm>
            <a:custGeom>
              <a:avLst/>
              <a:gdLst/>
              <a:ahLst/>
              <a:cxnLst/>
              <a:rect l="l" t="t" r="r" b="b"/>
              <a:pathLst>
                <a:path w="11973083" h="704460">
                  <a:moveTo>
                    <a:pt x="11973083" y="704460"/>
                  </a:moveTo>
                  <a:lnTo>
                    <a:pt x="0" y="704460"/>
                  </a:lnTo>
                  <a:lnTo>
                    <a:pt x="0" y="0"/>
                  </a:lnTo>
                  <a:lnTo>
                    <a:pt x="11973083" y="0"/>
                  </a:lnTo>
                  <a:lnTo>
                    <a:pt x="11973083" y="704460"/>
                  </a:lnTo>
                  <a:close/>
                  <a:moveTo>
                    <a:pt x="22860" y="682870"/>
                  </a:moveTo>
                  <a:lnTo>
                    <a:pt x="11951493" y="682870"/>
                  </a:lnTo>
                  <a:lnTo>
                    <a:pt x="11951493" y="22860"/>
                  </a:lnTo>
                  <a:lnTo>
                    <a:pt x="22860" y="22860"/>
                  </a:lnTo>
                  <a:lnTo>
                    <a:pt x="22860" y="682870"/>
                  </a:lnTo>
                  <a:close/>
                </a:path>
              </a:pathLst>
            </a:custGeom>
            <a:solidFill>
              <a:srgbClr val="000000"/>
            </a:solidFill>
          </p:spPr>
        </p:sp>
      </p:grpSp>
      <p:sp>
        <p:nvSpPr>
          <p:cNvPr id="7" name="AutoShape 7"/>
          <p:cNvSpPr/>
          <p:nvPr/>
        </p:nvSpPr>
        <p:spPr>
          <a:xfrm>
            <a:off x="1028700" y="9229725"/>
            <a:ext cx="16230600" cy="0"/>
          </a:xfrm>
          <a:prstGeom prst="line">
            <a:avLst/>
          </a:prstGeom>
          <a:ln w="28575" cap="flat">
            <a:solidFill>
              <a:srgbClr val="000000"/>
            </a:solidFill>
            <a:prstDash val="solid"/>
            <a:headEnd type="none" w="sm" len="sm"/>
            <a:tailEnd type="none" w="sm" len="sm"/>
          </a:ln>
        </p:spPr>
      </p:sp>
      <p:grpSp>
        <p:nvGrpSpPr>
          <p:cNvPr id="8" name="Group 8"/>
          <p:cNvGrpSpPr/>
          <p:nvPr/>
        </p:nvGrpSpPr>
        <p:grpSpPr>
          <a:xfrm>
            <a:off x="15091322" y="1033725"/>
            <a:ext cx="1691728" cy="563909"/>
            <a:chOff x="0" y="0"/>
            <a:chExt cx="2255637" cy="751879"/>
          </a:xfrm>
        </p:grpSpPr>
        <p:sp>
          <p:nvSpPr>
            <p:cNvPr id="9" name="Freeform 9"/>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2" name="AutoShape 12"/>
          <p:cNvSpPr/>
          <p:nvPr/>
        </p:nvSpPr>
        <p:spPr>
          <a:xfrm rot="5400000">
            <a:off x="5653298" y="7255502"/>
            <a:ext cx="1188717" cy="0"/>
          </a:xfrm>
          <a:prstGeom prst="line">
            <a:avLst/>
          </a:prstGeom>
          <a:ln w="28575" cap="flat">
            <a:solidFill>
              <a:srgbClr val="000000"/>
            </a:solidFill>
            <a:prstDash val="solid"/>
            <a:headEnd type="none" w="sm" len="sm"/>
            <a:tailEnd type="none" w="sm" len="sm"/>
          </a:ln>
        </p:spPr>
      </p:sp>
      <p:grpSp>
        <p:nvGrpSpPr>
          <p:cNvPr id="13" name="Group 13"/>
          <p:cNvGrpSpPr/>
          <p:nvPr/>
        </p:nvGrpSpPr>
        <p:grpSpPr>
          <a:xfrm>
            <a:off x="2910618" y="2498404"/>
            <a:ext cx="12466763" cy="3014583"/>
            <a:chOff x="0" y="0"/>
            <a:chExt cx="16622351" cy="4019444"/>
          </a:xfrm>
        </p:grpSpPr>
        <p:pic>
          <p:nvPicPr>
            <p:cNvPr id="14" name="Picture 14"/>
            <p:cNvPicPr>
              <a:picLocks noChangeAspect="1"/>
            </p:cNvPicPr>
            <p:nvPr/>
          </p:nvPicPr>
          <p:blipFill>
            <a:blip r:embed="rId8"/>
            <a:srcRect b="56323"/>
            <a:stretch>
              <a:fillRect/>
            </a:stretch>
          </p:blipFill>
          <p:spPr>
            <a:xfrm>
              <a:off x="0" y="0"/>
              <a:ext cx="16622351" cy="4019444"/>
            </a:xfrm>
            <a:prstGeom prst="rect">
              <a:avLst/>
            </a:prstGeom>
          </p:spPr>
        </p:pic>
      </p:grpSp>
      <p:sp>
        <p:nvSpPr>
          <p:cNvPr id="15" name="TextBox 15"/>
          <p:cNvSpPr txBox="1"/>
          <p:nvPr/>
        </p:nvSpPr>
        <p:spPr>
          <a:xfrm>
            <a:off x="1504950" y="887055"/>
            <a:ext cx="1170649" cy="771525"/>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Cyrillic Bodoni Bold"/>
              </a:rPr>
              <a:t>03</a:t>
            </a:r>
          </a:p>
        </p:txBody>
      </p:sp>
      <p:sp>
        <p:nvSpPr>
          <p:cNvPr id="16" name="TextBox 16"/>
          <p:cNvSpPr txBox="1"/>
          <p:nvPr/>
        </p:nvSpPr>
        <p:spPr>
          <a:xfrm>
            <a:off x="2436773" y="1021357"/>
            <a:ext cx="6707227" cy="483870"/>
          </a:xfrm>
          <a:prstGeom prst="rect">
            <a:avLst/>
          </a:prstGeom>
        </p:spPr>
        <p:txBody>
          <a:bodyPr lIns="0" tIns="0" rIns="0" bIns="0" rtlCol="0" anchor="t">
            <a:spAutoFit/>
          </a:bodyPr>
          <a:lstStyle/>
          <a:p>
            <a:pPr>
              <a:lnSpc>
                <a:spcPts val="3840"/>
              </a:lnSpc>
              <a:spcBef>
                <a:spcPct val="0"/>
              </a:spcBef>
            </a:pPr>
            <a:r>
              <a:rPr lang="en-US" sz="3000" spc="225">
                <a:solidFill>
                  <a:srgbClr val="000000"/>
                </a:solidFill>
                <a:ea typeface="思源黑体-粗体 Bold"/>
              </a:rPr>
              <a:t>爬取过程及思路</a:t>
            </a:r>
          </a:p>
        </p:txBody>
      </p:sp>
      <p:sp>
        <p:nvSpPr>
          <p:cNvPr id="17" name="TextBox 17"/>
          <p:cNvSpPr txBox="1"/>
          <p:nvPr/>
        </p:nvSpPr>
        <p:spPr>
          <a:xfrm>
            <a:off x="7114178" y="6075356"/>
            <a:ext cx="8263203" cy="2245992"/>
          </a:xfrm>
          <a:prstGeom prst="rect">
            <a:avLst/>
          </a:prstGeom>
        </p:spPr>
        <p:txBody>
          <a:bodyPr lIns="0" tIns="0" rIns="0" bIns="0" rtlCol="0" anchor="t">
            <a:spAutoFit/>
          </a:bodyPr>
          <a:lstStyle/>
          <a:p>
            <a:pPr algn="just">
              <a:lnSpc>
                <a:spcPts val="3600"/>
              </a:lnSpc>
            </a:pPr>
            <a:r>
              <a:rPr lang="en-US" sz="1800" spc="180">
                <a:solidFill>
                  <a:srgbClr val="000000"/>
                </a:solidFill>
                <a:ea typeface="思源黑体 1"/>
              </a:rPr>
              <a:t>随便找一个在页面中的字符串，例如以6月6日的天气“多云转阵雨”为例，可以看到搜索出一个结果。</a:t>
            </a:r>
          </a:p>
          <a:p>
            <a:pPr algn="just">
              <a:lnSpc>
                <a:spcPts val="3600"/>
              </a:lnSpc>
            </a:pPr>
            <a:r>
              <a:rPr lang="en-US" sz="1800" spc="180">
                <a:solidFill>
                  <a:srgbClr val="000000"/>
                </a:solidFill>
                <a:ea typeface="思源黑体 1"/>
              </a:rPr>
              <a:t>查看这个 JavaScript 文件，可以看到这里罗列了一系列的数据。</a:t>
            </a:r>
          </a:p>
          <a:p>
            <a:pPr algn="just">
              <a:lnSpc>
                <a:spcPts val="3600"/>
              </a:lnSpc>
            </a:pPr>
            <a:r>
              <a:rPr lang="en-US" sz="1800" spc="180">
                <a:solidFill>
                  <a:srgbClr val="000000"/>
                </a:solidFill>
                <a:ea typeface="思源黑体 1"/>
              </a:rPr>
              <a:t>打开详细的数据，发现这个字典里面的数据可以和网页的数据对应，说明这个就是我们想要的 js 文件。</a:t>
            </a:r>
          </a:p>
        </p:txBody>
      </p:sp>
      <p:sp>
        <p:nvSpPr>
          <p:cNvPr id="18" name="TextBox 18"/>
          <p:cNvSpPr txBox="1"/>
          <p:nvPr/>
        </p:nvSpPr>
        <p:spPr>
          <a:xfrm>
            <a:off x="2910618" y="7013567"/>
            <a:ext cx="3327513" cy="483870"/>
          </a:xfrm>
          <a:prstGeom prst="rect">
            <a:avLst/>
          </a:prstGeom>
        </p:spPr>
        <p:txBody>
          <a:bodyPr lIns="0" tIns="0" rIns="0" bIns="0" rtlCol="0" anchor="t">
            <a:spAutoFit/>
          </a:bodyPr>
          <a:lstStyle/>
          <a:p>
            <a:pPr>
              <a:lnSpc>
                <a:spcPts val="3840"/>
              </a:lnSpc>
              <a:spcBef>
                <a:spcPct val="0"/>
              </a:spcBef>
            </a:pPr>
            <a:r>
              <a:rPr lang="en-US" sz="3000" spc="300">
                <a:solidFill>
                  <a:srgbClr val="000000"/>
                </a:solidFill>
                <a:ea typeface="思源黑体-粗体 Bold"/>
              </a:rPr>
              <a:t>打开开发者工具</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sp>
        <p:nvSpPr>
          <p:cNvPr id="5" name="AutoShape 5"/>
          <p:cNvSpPr/>
          <p:nvPr/>
        </p:nvSpPr>
        <p:spPr>
          <a:xfrm>
            <a:off x="1028700" y="9229725"/>
            <a:ext cx="16230600" cy="0"/>
          </a:xfrm>
          <a:prstGeom prst="line">
            <a:avLst/>
          </a:prstGeom>
          <a:ln w="28575" cap="flat">
            <a:solidFill>
              <a:srgbClr val="000000"/>
            </a:solidFill>
            <a:prstDash val="solid"/>
            <a:headEnd type="none" w="sm" len="sm"/>
            <a:tailEnd type="none" w="sm" len="sm"/>
          </a:ln>
        </p:spPr>
      </p:sp>
      <p:grpSp>
        <p:nvGrpSpPr>
          <p:cNvPr id="6" name="Group 6"/>
          <p:cNvGrpSpPr/>
          <p:nvPr/>
        </p:nvGrpSpPr>
        <p:grpSpPr>
          <a:xfrm>
            <a:off x="15091322" y="1033725"/>
            <a:ext cx="1691728" cy="563909"/>
            <a:chOff x="0" y="0"/>
            <a:chExt cx="2255637" cy="751879"/>
          </a:xfrm>
        </p:grpSpPr>
        <p:sp>
          <p:nvSpPr>
            <p:cNvPr id="7" name="Freeform 7"/>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0" name="Group 10"/>
          <p:cNvGrpSpPr/>
          <p:nvPr/>
        </p:nvGrpSpPr>
        <p:grpSpPr>
          <a:xfrm>
            <a:off x="1028700" y="1028700"/>
            <a:ext cx="8812144" cy="2782544"/>
            <a:chOff x="0" y="0"/>
            <a:chExt cx="11749526" cy="3710059"/>
          </a:xfrm>
        </p:grpSpPr>
        <p:pic>
          <p:nvPicPr>
            <p:cNvPr id="11" name="Picture 11"/>
            <p:cNvPicPr>
              <a:picLocks noChangeAspect="1"/>
            </p:cNvPicPr>
            <p:nvPr/>
          </p:nvPicPr>
          <p:blipFill>
            <a:blip r:embed="rId8"/>
            <a:srcRect l="7353" r="7353"/>
            <a:stretch>
              <a:fillRect/>
            </a:stretch>
          </p:blipFill>
          <p:spPr>
            <a:xfrm>
              <a:off x="0" y="0"/>
              <a:ext cx="11749526" cy="3710059"/>
            </a:xfrm>
            <a:prstGeom prst="rect">
              <a:avLst/>
            </a:prstGeom>
          </p:spPr>
        </p:pic>
      </p:grpSp>
      <p:sp>
        <p:nvSpPr>
          <p:cNvPr id="12" name="Freeform 12"/>
          <p:cNvSpPr/>
          <p:nvPr/>
        </p:nvSpPr>
        <p:spPr>
          <a:xfrm>
            <a:off x="1028700" y="4689367"/>
            <a:ext cx="8527101" cy="2433739"/>
          </a:xfrm>
          <a:custGeom>
            <a:avLst/>
            <a:gdLst/>
            <a:ahLst/>
            <a:cxnLst/>
            <a:rect l="l" t="t" r="r" b="b"/>
            <a:pathLst>
              <a:path w="8527101" h="2433739">
                <a:moveTo>
                  <a:pt x="0" y="0"/>
                </a:moveTo>
                <a:lnTo>
                  <a:pt x="8527101" y="0"/>
                </a:lnTo>
                <a:lnTo>
                  <a:pt x="8527101" y="2433739"/>
                </a:lnTo>
                <a:lnTo>
                  <a:pt x="0" y="2433739"/>
                </a:lnTo>
                <a:lnTo>
                  <a:pt x="0" y="0"/>
                </a:lnTo>
                <a:close/>
              </a:path>
            </a:pathLst>
          </a:custGeom>
          <a:blipFill>
            <a:blip r:embed="rId9"/>
            <a:stretch>
              <a:fillRect/>
            </a:stretch>
          </a:blipFill>
        </p:spPr>
      </p:sp>
      <p:sp>
        <p:nvSpPr>
          <p:cNvPr id="13" name="Freeform 13"/>
          <p:cNvSpPr/>
          <p:nvPr/>
        </p:nvSpPr>
        <p:spPr>
          <a:xfrm>
            <a:off x="1028700" y="8001230"/>
            <a:ext cx="12576899" cy="897660"/>
          </a:xfrm>
          <a:custGeom>
            <a:avLst/>
            <a:gdLst/>
            <a:ahLst/>
            <a:cxnLst/>
            <a:rect l="l" t="t" r="r" b="b"/>
            <a:pathLst>
              <a:path w="12576899" h="897660">
                <a:moveTo>
                  <a:pt x="0" y="0"/>
                </a:moveTo>
                <a:lnTo>
                  <a:pt x="12576899" y="0"/>
                </a:lnTo>
                <a:lnTo>
                  <a:pt x="12576899" y="897660"/>
                </a:lnTo>
                <a:lnTo>
                  <a:pt x="0" y="897660"/>
                </a:lnTo>
                <a:lnTo>
                  <a:pt x="0" y="0"/>
                </a:lnTo>
                <a:close/>
              </a:path>
            </a:pathLst>
          </a:custGeom>
          <a:blipFill>
            <a:blip r:embed="rId10"/>
            <a:stretch>
              <a:fillRect/>
            </a:stretch>
          </a:blipFill>
        </p:spPr>
      </p:sp>
      <p:sp>
        <p:nvSpPr>
          <p:cNvPr id="14" name="TextBox 14"/>
          <p:cNvSpPr txBox="1"/>
          <p:nvPr/>
        </p:nvSpPr>
        <p:spPr>
          <a:xfrm>
            <a:off x="10438795" y="1846922"/>
            <a:ext cx="6549579" cy="5733570"/>
          </a:xfrm>
          <a:prstGeom prst="rect">
            <a:avLst/>
          </a:prstGeom>
        </p:spPr>
        <p:txBody>
          <a:bodyPr lIns="0" tIns="0" rIns="0" bIns="0" rtlCol="0" anchor="t">
            <a:spAutoFit/>
          </a:bodyPr>
          <a:lstStyle/>
          <a:p>
            <a:pPr algn="just">
              <a:lnSpc>
                <a:spcPts val="4131"/>
              </a:lnSpc>
            </a:pPr>
            <a:r>
              <a:rPr lang="en-US" sz="2065" spc="206" dirty="0" err="1">
                <a:solidFill>
                  <a:srgbClr val="000000"/>
                </a:solidFill>
                <a:ea typeface="思源黑体 1"/>
              </a:rPr>
              <a:t>查看这个</a:t>
            </a:r>
            <a:r>
              <a:rPr lang="en-US" sz="2065" spc="206" dirty="0">
                <a:solidFill>
                  <a:srgbClr val="000000"/>
                </a:solidFill>
                <a:ea typeface="思源黑体 1"/>
              </a:rPr>
              <a:t> JavaScript </a:t>
            </a:r>
            <a:r>
              <a:rPr lang="en-US" sz="2065" spc="206" dirty="0" err="1">
                <a:solidFill>
                  <a:srgbClr val="000000"/>
                </a:solidFill>
                <a:ea typeface="思源黑体 1"/>
              </a:rPr>
              <a:t>文件，可以看到这里罗列了一系列的数据</a:t>
            </a:r>
            <a:r>
              <a:rPr lang="en-US" sz="2065" spc="206" dirty="0">
                <a:solidFill>
                  <a:srgbClr val="000000"/>
                </a:solidFill>
                <a:ea typeface="思源黑体 1"/>
              </a:rPr>
              <a:t>。</a:t>
            </a:r>
          </a:p>
          <a:p>
            <a:pPr algn="just">
              <a:lnSpc>
                <a:spcPts val="4131"/>
              </a:lnSpc>
            </a:pPr>
            <a:r>
              <a:rPr lang="en-US" sz="2065" spc="206" dirty="0" err="1">
                <a:solidFill>
                  <a:srgbClr val="000000"/>
                </a:solidFill>
                <a:ea typeface="思源黑体 1"/>
              </a:rPr>
              <a:t>打开详细的数据，发现这个字典里面的数据可以和网页的数据对应，说明这个就是我们想要的</a:t>
            </a:r>
            <a:r>
              <a:rPr lang="en-US" sz="2065" spc="206" dirty="0">
                <a:solidFill>
                  <a:srgbClr val="000000"/>
                </a:solidFill>
                <a:ea typeface="思源黑体 1"/>
              </a:rPr>
              <a:t> </a:t>
            </a:r>
            <a:r>
              <a:rPr lang="en-US" sz="2065" spc="206" dirty="0" err="1">
                <a:solidFill>
                  <a:srgbClr val="000000"/>
                </a:solidFill>
                <a:ea typeface="思源黑体 1"/>
              </a:rPr>
              <a:t>js</a:t>
            </a:r>
            <a:r>
              <a:rPr lang="en-US" sz="2065" spc="206" dirty="0">
                <a:solidFill>
                  <a:srgbClr val="000000"/>
                </a:solidFill>
                <a:ea typeface="思源黑体 1"/>
              </a:rPr>
              <a:t> </a:t>
            </a:r>
            <a:r>
              <a:rPr lang="en-US" sz="2065" spc="206" dirty="0" err="1">
                <a:solidFill>
                  <a:srgbClr val="000000"/>
                </a:solidFill>
                <a:ea typeface="思源黑体 1"/>
              </a:rPr>
              <a:t>文件</a:t>
            </a:r>
            <a:r>
              <a:rPr lang="en-US" sz="2065" spc="206" dirty="0">
                <a:solidFill>
                  <a:srgbClr val="000000"/>
                </a:solidFill>
                <a:ea typeface="思源黑体 1"/>
              </a:rPr>
              <a:t>。</a:t>
            </a:r>
          </a:p>
          <a:p>
            <a:pPr algn="just">
              <a:lnSpc>
                <a:spcPts val="4131"/>
              </a:lnSpc>
            </a:pPr>
            <a:endParaRPr lang="en-US" sz="2065" spc="206" dirty="0">
              <a:solidFill>
                <a:srgbClr val="000000"/>
              </a:solidFill>
              <a:ea typeface="思源黑体 1"/>
            </a:endParaRPr>
          </a:p>
          <a:p>
            <a:pPr algn="just">
              <a:lnSpc>
                <a:spcPts val="4131"/>
              </a:lnSpc>
            </a:pPr>
            <a:r>
              <a:rPr lang="en-US" sz="2065" spc="206" dirty="0" err="1">
                <a:solidFill>
                  <a:srgbClr val="000000"/>
                </a:solidFill>
                <a:ea typeface="思源黑体 1"/>
              </a:rPr>
              <a:t>查看这个请求的请求头，得到这个</a:t>
            </a:r>
            <a:r>
              <a:rPr lang="en-US" sz="2065" spc="206" dirty="0">
                <a:solidFill>
                  <a:srgbClr val="000000"/>
                </a:solidFill>
                <a:ea typeface="思源黑体 1"/>
              </a:rPr>
              <a:t> </a:t>
            </a:r>
            <a:r>
              <a:rPr lang="en-US" sz="2065" spc="206" dirty="0" err="1">
                <a:solidFill>
                  <a:srgbClr val="000000"/>
                </a:solidFill>
                <a:ea typeface="思源黑体 1"/>
              </a:rPr>
              <a:t>js</a:t>
            </a:r>
            <a:r>
              <a:rPr lang="en-US" sz="2065" spc="206" dirty="0">
                <a:solidFill>
                  <a:srgbClr val="000000"/>
                </a:solidFill>
                <a:ea typeface="思源黑体 1"/>
              </a:rPr>
              <a:t> </a:t>
            </a:r>
            <a:r>
              <a:rPr lang="en-US" sz="2065" spc="206" dirty="0" err="1">
                <a:solidFill>
                  <a:srgbClr val="000000"/>
                </a:solidFill>
                <a:ea typeface="思源黑体 1"/>
              </a:rPr>
              <a:t>文件的</a:t>
            </a:r>
            <a:r>
              <a:rPr lang="en-US" sz="2065" spc="206" dirty="0">
                <a:solidFill>
                  <a:srgbClr val="000000"/>
                </a:solidFill>
                <a:ea typeface="思源黑体 1"/>
              </a:rPr>
              <a:t> </a:t>
            </a:r>
            <a:r>
              <a:rPr lang="en-US" sz="2065" spc="206" dirty="0" err="1">
                <a:solidFill>
                  <a:srgbClr val="000000"/>
                </a:solidFill>
                <a:ea typeface="思源黑体 1"/>
              </a:rPr>
              <a:t>url</a:t>
            </a:r>
            <a:r>
              <a:rPr lang="en-US" sz="2065" spc="206" dirty="0">
                <a:solidFill>
                  <a:srgbClr val="000000"/>
                </a:solidFill>
                <a:ea typeface="思源黑体 1"/>
              </a:rPr>
              <a:t>。</a:t>
            </a:r>
          </a:p>
          <a:p>
            <a:pPr algn="just">
              <a:lnSpc>
                <a:spcPts val="4131"/>
              </a:lnSpc>
            </a:pPr>
            <a:r>
              <a:rPr lang="en-US" sz="2065" spc="206" dirty="0" err="1">
                <a:solidFill>
                  <a:srgbClr val="000000"/>
                </a:solidFill>
                <a:ea typeface="思源黑体 1"/>
              </a:rPr>
              <a:t>查看请求头，发现“Referer”字段的值为中国天气网站</a:t>
            </a:r>
            <a:r>
              <a:rPr lang="en-US" sz="2065" spc="206" dirty="0">
                <a:solidFill>
                  <a:srgbClr val="000000"/>
                </a:solidFill>
                <a:ea typeface="思源黑体 1"/>
              </a:rPr>
              <a:t>。</a:t>
            </a:r>
          </a:p>
          <a:p>
            <a:pPr algn="just">
              <a:lnSpc>
                <a:spcPts val="4131"/>
              </a:lnSpc>
            </a:pPr>
            <a:endParaRPr lang="en-US" sz="2065" spc="206" dirty="0">
              <a:solidFill>
                <a:srgbClr val="000000"/>
              </a:solidFill>
              <a:ea typeface="思源黑体 1"/>
            </a:endParaRPr>
          </a:p>
          <a:p>
            <a:pPr algn="just">
              <a:lnSpc>
                <a:spcPts val="4131"/>
              </a:lnSpc>
            </a:pPr>
            <a:r>
              <a:rPr lang="en-US" sz="2065" spc="206" dirty="0" err="1">
                <a:solidFill>
                  <a:srgbClr val="000000"/>
                </a:solidFill>
                <a:ea typeface="思源黑体 1"/>
              </a:rPr>
              <a:t>同时还有一个“User-Agent”字段也需要设置</a:t>
            </a:r>
            <a:r>
              <a:rPr lang="en-US" sz="2065" spc="206" dirty="0">
                <a:solidFill>
                  <a:srgbClr val="000000"/>
                </a:solidFill>
                <a:ea typeface="思源黑体 1"/>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sp>
        <p:nvSpPr>
          <p:cNvPr id="5" name="AutoShape 5"/>
          <p:cNvSpPr/>
          <p:nvPr/>
        </p:nvSpPr>
        <p:spPr>
          <a:xfrm>
            <a:off x="1028700" y="9229725"/>
            <a:ext cx="16230600" cy="0"/>
          </a:xfrm>
          <a:prstGeom prst="line">
            <a:avLst/>
          </a:prstGeom>
          <a:ln w="28575" cap="flat">
            <a:solidFill>
              <a:srgbClr val="000000"/>
            </a:solidFill>
            <a:prstDash val="solid"/>
            <a:headEnd type="none" w="sm" len="sm"/>
            <a:tailEnd type="none" w="sm" len="sm"/>
          </a:ln>
        </p:spPr>
      </p:sp>
      <p:grpSp>
        <p:nvGrpSpPr>
          <p:cNvPr id="6" name="Group 6"/>
          <p:cNvGrpSpPr/>
          <p:nvPr/>
        </p:nvGrpSpPr>
        <p:grpSpPr>
          <a:xfrm>
            <a:off x="6035176" y="2349655"/>
            <a:ext cx="10836648" cy="4818996"/>
            <a:chOff x="0" y="0"/>
            <a:chExt cx="14448864" cy="6425329"/>
          </a:xfrm>
        </p:grpSpPr>
        <p:pic>
          <p:nvPicPr>
            <p:cNvPr id="7" name="Picture 7"/>
            <p:cNvPicPr>
              <a:picLocks noChangeAspect="1"/>
            </p:cNvPicPr>
            <p:nvPr/>
          </p:nvPicPr>
          <p:blipFill>
            <a:blip r:embed="rId6"/>
            <a:srcRect l="1367" r="48772"/>
            <a:stretch>
              <a:fillRect/>
            </a:stretch>
          </p:blipFill>
          <p:spPr>
            <a:xfrm>
              <a:off x="0" y="0"/>
              <a:ext cx="14448864" cy="6425329"/>
            </a:xfrm>
            <a:prstGeom prst="rect">
              <a:avLst/>
            </a:prstGeom>
          </p:spPr>
        </p:pic>
      </p:grpSp>
      <p:grpSp>
        <p:nvGrpSpPr>
          <p:cNvPr id="8" name="Group 8"/>
          <p:cNvGrpSpPr/>
          <p:nvPr/>
        </p:nvGrpSpPr>
        <p:grpSpPr>
          <a:xfrm>
            <a:off x="1416176" y="2349655"/>
            <a:ext cx="15455648" cy="4818996"/>
            <a:chOff x="228600" y="227330"/>
            <a:chExt cx="11401413" cy="3554905"/>
          </a:xfrm>
        </p:grpSpPr>
        <p:sp>
          <p:nvSpPr>
            <p:cNvPr id="9" name="Freeform 9"/>
            <p:cNvSpPr/>
            <p:nvPr/>
          </p:nvSpPr>
          <p:spPr>
            <a:xfrm>
              <a:off x="228600" y="227330"/>
              <a:ext cx="11401413" cy="3554905"/>
            </a:xfrm>
            <a:custGeom>
              <a:avLst/>
              <a:gdLst/>
              <a:ahLst/>
              <a:cxnLst/>
              <a:rect l="l" t="t" r="r" b="b"/>
              <a:pathLst>
                <a:path w="11401413" h="3554905">
                  <a:moveTo>
                    <a:pt x="11401413" y="3554905"/>
                  </a:moveTo>
                  <a:lnTo>
                    <a:pt x="0" y="3554905"/>
                  </a:lnTo>
                  <a:lnTo>
                    <a:pt x="0" y="0"/>
                  </a:lnTo>
                  <a:lnTo>
                    <a:pt x="11401413" y="0"/>
                  </a:lnTo>
                  <a:lnTo>
                    <a:pt x="11401413" y="3554905"/>
                  </a:lnTo>
                  <a:close/>
                  <a:moveTo>
                    <a:pt x="22860" y="3533315"/>
                  </a:moveTo>
                  <a:lnTo>
                    <a:pt x="11379822" y="3533315"/>
                  </a:lnTo>
                  <a:lnTo>
                    <a:pt x="11379822" y="22860"/>
                  </a:lnTo>
                  <a:lnTo>
                    <a:pt x="22860" y="22860"/>
                  </a:lnTo>
                  <a:lnTo>
                    <a:pt x="22860" y="3533315"/>
                  </a:lnTo>
                  <a:close/>
                </a:path>
              </a:pathLst>
            </a:custGeom>
            <a:solidFill>
              <a:srgbClr val="000000"/>
            </a:solidFill>
          </p:spPr>
        </p:sp>
      </p:grpSp>
      <p:sp>
        <p:nvSpPr>
          <p:cNvPr id="10" name="AutoShape 10"/>
          <p:cNvSpPr/>
          <p:nvPr/>
        </p:nvSpPr>
        <p:spPr>
          <a:xfrm flipV="1">
            <a:off x="6020109" y="2349653"/>
            <a:ext cx="779" cy="4818996"/>
          </a:xfrm>
          <a:prstGeom prst="line">
            <a:avLst/>
          </a:prstGeom>
          <a:ln w="28575" cap="flat">
            <a:solidFill>
              <a:srgbClr val="000000"/>
            </a:solidFill>
            <a:prstDash val="solid"/>
            <a:headEnd type="none" w="sm" len="sm"/>
            <a:tailEnd type="none" w="sm" len="sm"/>
          </a:ln>
        </p:spPr>
      </p:sp>
      <p:grpSp>
        <p:nvGrpSpPr>
          <p:cNvPr id="11" name="Group 11"/>
          <p:cNvGrpSpPr/>
          <p:nvPr/>
        </p:nvGrpSpPr>
        <p:grpSpPr>
          <a:xfrm>
            <a:off x="2189603" y="3069706"/>
            <a:ext cx="2669603" cy="577973"/>
            <a:chOff x="0" y="0"/>
            <a:chExt cx="3559471" cy="770631"/>
          </a:xfrm>
        </p:grpSpPr>
        <p:sp>
          <p:nvSpPr>
            <p:cNvPr id="12" name="AutoShape 12"/>
            <p:cNvSpPr/>
            <p:nvPr/>
          </p:nvSpPr>
          <p:spPr>
            <a:xfrm>
              <a:off x="0" y="0"/>
              <a:ext cx="3559471" cy="770631"/>
            </a:xfrm>
            <a:prstGeom prst="rect">
              <a:avLst/>
            </a:prstGeom>
            <a:solidFill>
              <a:srgbClr val="000000"/>
            </a:solidFill>
          </p:spPr>
        </p:sp>
        <p:sp>
          <p:nvSpPr>
            <p:cNvPr id="13" name="TextBox 13"/>
            <p:cNvSpPr txBox="1"/>
            <p:nvPr/>
          </p:nvSpPr>
          <p:spPr>
            <a:xfrm>
              <a:off x="0" y="149941"/>
              <a:ext cx="3559471" cy="414232"/>
            </a:xfrm>
            <a:prstGeom prst="rect">
              <a:avLst/>
            </a:prstGeom>
          </p:spPr>
          <p:txBody>
            <a:bodyPr lIns="0" tIns="0" rIns="0" bIns="0" rtlCol="0" anchor="t">
              <a:spAutoFit/>
            </a:bodyPr>
            <a:lstStyle/>
            <a:p>
              <a:pPr algn="ctr">
                <a:lnSpc>
                  <a:spcPts val="2560"/>
                </a:lnSpc>
                <a:spcBef>
                  <a:spcPct val="0"/>
                </a:spcBef>
              </a:pPr>
              <a:r>
                <a:rPr lang="en-US" sz="2000" spc="200">
                  <a:solidFill>
                    <a:srgbClr val="FFFFFF"/>
                  </a:solidFill>
                  <a:ea typeface="思源黑体-粗体 Bold"/>
                </a:rPr>
                <a:t>请求网页</a:t>
              </a:r>
            </a:p>
          </p:txBody>
        </p:sp>
      </p:grpSp>
      <p:sp>
        <p:nvSpPr>
          <p:cNvPr id="14" name="TextBox 14"/>
          <p:cNvSpPr txBox="1"/>
          <p:nvPr/>
        </p:nvSpPr>
        <p:spPr>
          <a:xfrm>
            <a:off x="1895188" y="3997916"/>
            <a:ext cx="3797795" cy="1991030"/>
          </a:xfrm>
          <a:prstGeom prst="rect">
            <a:avLst/>
          </a:prstGeom>
        </p:spPr>
        <p:txBody>
          <a:bodyPr lIns="0" tIns="0" rIns="0" bIns="0" rtlCol="0" anchor="t">
            <a:spAutoFit/>
          </a:bodyPr>
          <a:lstStyle/>
          <a:p>
            <a:pPr algn="just">
              <a:lnSpc>
                <a:spcPts val="4022"/>
              </a:lnSpc>
            </a:pPr>
            <a:r>
              <a:rPr lang="en-US" sz="2011" spc="201">
                <a:solidFill>
                  <a:srgbClr val="000000"/>
                </a:solidFill>
                <a:ea typeface="思源黑体 1"/>
              </a:rPr>
              <a:t>采用requests.get()方法，请求网页，如果成功访问，则得到的是网页的所有字符串文本。这就是请求过程。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sp>
        <p:nvSpPr>
          <p:cNvPr id="5" name="AutoShape 5"/>
          <p:cNvSpPr/>
          <p:nvPr/>
        </p:nvSpPr>
        <p:spPr>
          <a:xfrm>
            <a:off x="1028700" y="9229725"/>
            <a:ext cx="16230600" cy="0"/>
          </a:xfrm>
          <a:prstGeom prst="line">
            <a:avLst/>
          </a:prstGeom>
          <a:ln w="28575" cap="flat">
            <a:solidFill>
              <a:srgbClr val="000000"/>
            </a:solidFill>
            <a:prstDash val="solid"/>
            <a:headEnd type="none" w="sm" len="sm"/>
            <a:tailEnd type="none" w="sm" len="sm"/>
          </a:ln>
        </p:spPr>
      </p:sp>
      <p:grpSp>
        <p:nvGrpSpPr>
          <p:cNvPr id="6" name="Group 6"/>
          <p:cNvGrpSpPr/>
          <p:nvPr/>
        </p:nvGrpSpPr>
        <p:grpSpPr>
          <a:xfrm>
            <a:off x="15091322" y="1033725"/>
            <a:ext cx="1691728" cy="563909"/>
            <a:chOff x="0" y="0"/>
            <a:chExt cx="2255637" cy="751879"/>
          </a:xfrm>
        </p:grpSpPr>
        <p:sp>
          <p:nvSpPr>
            <p:cNvPr id="7" name="Freeform 7"/>
            <p:cNvSpPr/>
            <p:nvPr/>
          </p:nvSpPr>
          <p:spPr>
            <a:xfrm>
              <a:off x="1503758"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51879"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751879" cy="751879"/>
            </a:xfrm>
            <a:custGeom>
              <a:avLst/>
              <a:gdLst/>
              <a:ahLst/>
              <a:cxnLst/>
              <a:rect l="l" t="t" r="r" b="b"/>
              <a:pathLst>
                <a:path w="751879" h="751879">
                  <a:moveTo>
                    <a:pt x="0" y="0"/>
                  </a:moveTo>
                  <a:lnTo>
                    <a:pt x="751879" y="0"/>
                  </a:lnTo>
                  <a:lnTo>
                    <a:pt x="751879" y="751879"/>
                  </a:lnTo>
                  <a:lnTo>
                    <a:pt x="0" y="75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0" name="Group 10"/>
          <p:cNvGrpSpPr/>
          <p:nvPr/>
        </p:nvGrpSpPr>
        <p:grpSpPr>
          <a:xfrm>
            <a:off x="1028700" y="1315680"/>
            <a:ext cx="9585609" cy="3091930"/>
            <a:chOff x="0" y="0"/>
            <a:chExt cx="12780811" cy="4122573"/>
          </a:xfrm>
        </p:grpSpPr>
        <p:pic>
          <p:nvPicPr>
            <p:cNvPr id="11" name="Picture 11"/>
            <p:cNvPicPr>
              <a:picLocks noChangeAspect="1"/>
            </p:cNvPicPr>
            <p:nvPr/>
          </p:nvPicPr>
          <p:blipFill>
            <a:blip r:embed="rId8"/>
            <a:srcRect l="8252" r="8252"/>
            <a:stretch>
              <a:fillRect/>
            </a:stretch>
          </p:blipFill>
          <p:spPr>
            <a:xfrm>
              <a:off x="0" y="0"/>
              <a:ext cx="12780811" cy="4122573"/>
            </a:xfrm>
            <a:prstGeom prst="rect">
              <a:avLst/>
            </a:prstGeom>
          </p:spPr>
        </p:pic>
      </p:grpSp>
      <p:sp>
        <p:nvSpPr>
          <p:cNvPr id="12" name="Freeform 12"/>
          <p:cNvSpPr/>
          <p:nvPr/>
        </p:nvSpPr>
        <p:spPr>
          <a:xfrm>
            <a:off x="1028700" y="7906948"/>
            <a:ext cx="12211643" cy="506126"/>
          </a:xfrm>
          <a:custGeom>
            <a:avLst/>
            <a:gdLst/>
            <a:ahLst/>
            <a:cxnLst/>
            <a:rect l="l" t="t" r="r" b="b"/>
            <a:pathLst>
              <a:path w="12211643" h="506126">
                <a:moveTo>
                  <a:pt x="0" y="0"/>
                </a:moveTo>
                <a:lnTo>
                  <a:pt x="12211643" y="0"/>
                </a:lnTo>
                <a:lnTo>
                  <a:pt x="12211643" y="506126"/>
                </a:lnTo>
                <a:lnTo>
                  <a:pt x="0" y="506126"/>
                </a:lnTo>
                <a:lnTo>
                  <a:pt x="0" y="0"/>
                </a:lnTo>
                <a:close/>
              </a:path>
            </a:pathLst>
          </a:custGeom>
          <a:blipFill>
            <a:blip r:embed="rId9"/>
            <a:stretch>
              <a:fillRect/>
            </a:stretch>
          </a:blipFill>
        </p:spPr>
      </p:sp>
      <p:sp>
        <p:nvSpPr>
          <p:cNvPr id="13" name="Freeform 13"/>
          <p:cNvSpPr/>
          <p:nvPr/>
        </p:nvSpPr>
        <p:spPr>
          <a:xfrm>
            <a:off x="1028700" y="5076526"/>
            <a:ext cx="9285183" cy="883196"/>
          </a:xfrm>
          <a:custGeom>
            <a:avLst/>
            <a:gdLst/>
            <a:ahLst/>
            <a:cxnLst/>
            <a:rect l="l" t="t" r="r" b="b"/>
            <a:pathLst>
              <a:path w="9285183" h="883196">
                <a:moveTo>
                  <a:pt x="0" y="0"/>
                </a:moveTo>
                <a:lnTo>
                  <a:pt x="9285183" y="0"/>
                </a:lnTo>
                <a:lnTo>
                  <a:pt x="9285183" y="883196"/>
                </a:lnTo>
                <a:lnTo>
                  <a:pt x="0" y="883196"/>
                </a:lnTo>
                <a:lnTo>
                  <a:pt x="0" y="0"/>
                </a:lnTo>
                <a:close/>
              </a:path>
            </a:pathLst>
          </a:custGeom>
          <a:blipFill>
            <a:blip r:embed="rId10"/>
            <a:stretch>
              <a:fillRect/>
            </a:stretch>
          </a:blipFill>
        </p:spPr>
      </p:sp>
      <p:sp>
        <p:nvSpPr>
          <p:cNvPr id="14" name="TextBox 14"/>
          <p:cNvSpPr txBox="1"/>
          <p:nvPr/>
        </p:nvSpPr>
        <p:spPr>
          <a:xfrm>
            <a:off x="11549575" y="2502490"/>
            <a:ext cx="5233475" cy="3918857"/>
          </a:xfrm>
          <a:prstGeom prst="rect">
            <a:avLst/>
          </a:prstGeom>
        </p:spPr>
        <p:txBody>
          <a:bodyPr lIns="0" tIns="0" rIns="0" bIns="0" rtlCol="0" anchor="t">
            <a:spAutoFit/>
          </a:bodyPr>
          <a:lstStyle/>
          <a:p>
            <a:pPr algn="just">
              <a:lnSpc>
                <a:spcPts val="3902"/>
              </a:lnSpc>
            </a:pPr>
            <a:r>
              <a:rPr lang="en-US" sz="1951" spc="195">
                <a:solidFill>
                  <a:srgbClr val="000000"/>
                </a:solidFill>
                <a:ea typeface="思源黑体 1"/>
              </a:rPr>
              <a:t>观察 Response 的内容，发现除了开头的“var fc40 = [”这一串字符串，后面的内容都是以 json 的格式存在的。</a:t>
            </a:r>
          </a:p>
          <a:p>
            <a:pPr algn="just">
              <a:lnSpc>
                <a:spcPts val="3902"/>
              </a:lnSpc>
            </a:pPr>
            <a:endParaRPr lang="en-US" sz="1951" spc="195">
              <a:solidFill>
                <a:srgbClr val="000000"/>
              </a:solidFill>
              <a:ea typeface="思源黑体 1"/>
            </a:endParaRPr>
          </a:p>
          <a:p>
            <a:pPr algn="just">
              <a:lnSpc>
                <a:spcPts val="3902"/>
              </a:lnSpc>
            </a:pPr>
            <a:r>
              <a:rPr lang="en-US" sz="1951" spc="195">
                <a:solidFill>
                  <a:srgbClr val="000000"/>
                </a:solidFill>
                <a:ea typeface="思源黑体 1"/>
              </a:rPr>
              <a:t>剔除掉开头的11个字符，用 json 库就可以来解析这些数据。会得到一个存有当前页面所有日期的天气数据的 list，每个元素都是一个字典。</a:t>
            </a:r>
          </a:p>
        </p:txBody>
      </p:sp>
      <p:sp>
        <p:nvSpPr>
          <p:cNvPr id="15" name="TextBox 15"/>
          <p:cNvSpPr txBox="1"/>
          <p:nvPr/>
        </p:nvSpPr>
        <p:spPr>
          <a:xfrm>
            <a:off x="1028700" y="7031090"/>
            <a:ext cx="11407113" cy="483870"/>
          </a:xfrm>
          <a:prstGeom prst="rect">
            <a:avLst/>
          </a:prstGeom>
        </p:spPr>
        <p:txBody>
          <a:bodyPr lIns="0" tIns="0" rIns="0" bIns="0" rtlCol="0" anchor="t">
            <a:spAutoFit/>
          </a:bodyPr>
          <a:lstStyle/>
          <a:p>
            <a:pPr>
              <a:lnSpc>
                <a:spcPts val="3840"/>
              </a:lnSpc>
              <a:spcBef>
                <a:spcPct val="0"/>
              </a:spcBef>
            </a:pPr>
            <a:r>
              <a:rPr lang="en-US" sz="3000" spc="225">
                <a:solidFill>
                  <a:srgbClr val="000000"/>
                </a:solidFill>
                <a:ea typeface="思源黑体-粗体 Bold"/>
              </a:rPr>
              <a:t>这里就是我们需要获取的数据了，挑选的数据如下：</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7899919" cy="8096932"/>
            </a:xfrm>
            <a:custGeom>
              <a:avLst/>
              <a:gdLst/>
              <a:ahLst/>
              <a:cxnLst/>
              <a:rect l="l" t="t" r="r" b="b"/>
              <a:pathLst>
                <a:path w="7899919" h="8096932">
                  <a:moveTo>
                    <a:pt x="0" y="0"/>
                  </a:moveTo>
                  <a:lnTo>
                    <a:pt x="7899919" y="0"/>
                  </a:lnTo>
                  <a:lnTo>
                    <a:pt x="7899919" y="8096932"/>
                  </a:lnTo>
                  <a:lnTo>
                    <a:pt x="0" y="8096932"/>
                  </a:lnTo>
                  <a:lnTo>
                    <a:pt x="0" y="0"/>
                  </a:lnTo>
                  <a:close/>
                </a:path>
              </a:pathLst>
            </a:custGeom>
            <a:blipFill>
              <a:blip r:embed="rId2">
                <a:extLst>
                  <a:ext uri="{96DAC541-7B7A-43D3-8B79-37D633B846F1}">
                    <asvg:svgBlip xmlns:asvg="http://schemas.microsoft.com/office/drawing/2016/SVG/main" r:embed="rId3"/>
                  </a:ext>
                </a:extLst>
              </a:blip>
              <a:stretch>
                <a:fillRect l="-83923" t="-83060"/>
              </a:stretch>
            </a:blipFill>
          </p:spPr>
        </p:sp>
        <p:sp>
          <p:nvSpPr>
            <p:cNvPr id="4" name="Freeform 4"/>
            <p:cNvSpPr/>
            <p:nvPr/>
          </p:nvSpPr>
          <p:spPr>
            <a:xfrm>
              <a:off x="10350113" y="2094435"/>
              <a:ext cx="14033887" cy="11621565"/>
            </a:xfrm>
            <a:custGeom>
              <a:avLst/>
              <a:gdLst/>
              <a:ahLst/>
              <a:cxnLst/>
              <a:rect l="l" t="t" r="r" b="b"/>
              <a:pathLst>
                <a:path w="14033887" h="11621565">
                  <a:moveTo>
                    <a:pt x="0" y="0"/>
                  </a:moveTo>
                  <a:lnTo>
                    <a:pt x="14033887" y="0"/>
                  </a:lnTo>
                  <a:lnTo>
                    <a:pt x="14033887" y="11621565"/>
                  </a:lnTo>
                  <a:lnTo>
                    <a:pt x="0" y="11621565"/>
                  </a:lnTo>
                  <a:lnTo>
                    <a:pt x="0" y="0"/>
                  </a:lnTo>
                  <a:close/>
                </a:path>
              </a:pathLst>
            </a:custGeom>
            <a:blipFill>
              <a:blip r:embed="rId4">
                <a:extLst>
                  <a:ext uri="{96DAC541-7B7A-43D3-8B79-37D633B846F1}">
                    <asvg:svgBlip xmlns:asvg="http://schemas.microsoft.com/office/drawing/2016/SVG/main" r:embed="rId5"/>
                  </a:ext>
                </a:extLst>
              </a:blip>
              <a:stretch>
                <a:fillRect r="-62353" b="-99999"/>
              </a:stretch>
            </a:blipFill>
          </p:spPr>
        </p:sp>
      </p:grpSp>
      <p:sp>
        <p:nvSpPr>
          <p:cNvPr id="5" name="AutoShape 5"/>
          <p:cNvSpPr/>
          <p:nvPr/>
        </p:nvSpPr>
        <p:spPr>
          <a:xfrm>
            <a:off x="1028700" y="9229725"/>
            <a:ext cx="16230600" cy="0"/>
          </a:xfrm>
          <a:prstGeom prst="line">
            <a:avLst/>
          </a:prstGeom>
          <a:ln w="28575" cap="flat">
            <a:solidFill>
              <a:srgbClr val="000000"/>
            </a:solidFill>
            <a:prstDash val="solid"/>
            <a:headEnd type="none" w="sm" len="sm"/>
            <a:tailEnd type="none" w="sm" len="sm"/>
          </a:ln>
        </p:spPr>
      </p:sp>
      <p:grpSp>
        <p:nvGrpSpPr>
          <p:cNvPr id="6" name="Group 6"/>
          <p:cNvGrpSpPr/>
          <p:nvPr/>
        </p:nvGrpSpPr>
        <p:grpSpPr>
          <a:xfrm>
            <a:off x="1416176" y="1317686"/>
            <a:ext cx="15455648" cy="7067274"/>
            <a:chOff x="228600" y="227330"/>
            <a:chExt cx="11401413" cy="5213428"/>
          </a:xfrm>
        </p:grpSpPr>
        <p:sp>
          <p:nvSpPr>
            <p:cNvPr id="7" name="Freeform 7"/>
            <p:cNvSpPr/>
            <p:nvPr/>
          </p:nvSpPr>
          <p:spPr>
            <a:xfrm>
              <a:off x="228600" y="227330"/>
              <a:ext cx="11401413" cy="5213428"/>
            </a:xfrm>
            <a:custGeom>
              <a:avLst/>
              <a:gdLst/>
              <a:ahLst/>
              <a:cxnLst/>
              <a:rect l="l" t="t" r="r" b="b"/>
              <a:pathLst>
                <a:path w="11401413" h="5213428">
                  <a:moveTo>
                    <a:pt x="11401413" y="5213428"/>
                  </a:moveTo>
                  <a:lnTo>
                    <a:pt x="0" y="5213428"/>
                  </a:lnTo>
                  <a:lnTo>
                    <a:pt x="0" y="0"/>
                  </a:lnTo>
                  <a:lnTo>
                    <a:pt x="11401413" y="0"/>
                  </a:lnTo>
                  <a:lnTo>
                    <a:pt x="11401413" y="5213428"/>
                  </a:lnTo>
                  <a:close/>
                  <a:moveTo>
                    <a:pt x="22860" y="5191838"/>
                  </a:moveTo>
                  <a:lnTo>
                    <a:pt x="11379822" y="5191838"/>
                  </a:lnTo>
                  <a:lnTo>
                    <a:pt x="11379822" y="22860"/>
                  </a:lnTo>
                  <a:lnTo>
                    <a:pt x="22860" y="22860"/>
                  </a:lnTo>
                  <a:lnTo>
                    <a:pt x="22860" y="5191838"/>
                  </a:lnTo>
                  <a:close/>
                </a:path>
              </a:pathLst>
            </a:custGeom>
            <a:solidFill>
              <a:srgbClr val="000000"/>
            </a:solidFill>
          </p:spPr>
        </p:sp>
      </p:grpSp>
      <p:grpSp>
        <p:nvGrpSpPr>
          <p:cNvPr id="8" name="Group 8"/>
          <p:cNvGrpSpPr/>
          <p:nvPr/>
        </p:nvGrpSpPr>
        <p:grpSpPr>
          <a:xfrm>
            <a:off x="5872449" y="1875367"/>
            <a:ext cx="6543103" cy="577973"/>
            <a:chOff x="0" y="0"/>
            <a:chExt cx="8724137" cy="770631"/>
          </a:xfrm>
        </p:grpSpPr>
        <p:sp>
          <p:nvSpPr>
            <p:cNvPr id="9" name="AutoShape 9"/>
            <p:cNvSpPr/>
            <p:nvPr/>
          </p:nvSpPr>
          <p:spPr>
            <a:xfrm>
              <a:off x="0" y="0"/>
              <a:ext cx="8724137" cy="770631"/>
            </a:xfrm>
            <a:prstGeom prst="rect">
              <a:avLst/>
            </a:prstGeom>
            <a:solidFill>
              <a:srgbClr val="000000"/>
            </a:solidFill>
          </p:spPr>
        </p:sp>
        <p:sp>
          <p:nvSpPr>
            <p:cNvPr id="10" name="TextBox 10"/>
            <p:cNvSpPr txBox="1"/>
            <p:nvPr/>
          </p:nvSpPr>
          <p:spPr>
            <a:xfrm>
              <a:off x="0" y="149941"/>
              <a:ext cx="8724137" cy="414232"/>
            </a:xfrm>
            <a:prstGeom prst="rect">
              <a:avLst/>
            </a:prstGeom>
          </p:spPr>
          <p:txBody>
            <a:bodyPr lIns="0" tIns="0" rIns="0" bIns="0" rtlCol="0" anchor="t">
              <a:spAutoFit/>
            </a:bodyPr>
            <a:lstStyle/>
            <a:p>
              <a:pPr algn="ctr">
                <a:lnSpc>
                  <a:spcPts val="2560"/>
                </a:lnSpc>
                <a:spcBef>
                  <a:spcPct val="0"/>
                </a:spcBef>
              </a:pPr>
              <a:r>
                <a:rPr lang="en-US" sz="2000" spc="200">
                  <a:solidFill>
                    <a:srgbClr val="FFFFFF"/>
                  </a:solidFill>
                  <a:ea typeface="思源黑体-粗体 Bold"/>
                </a:rPr>
                <a:t>将数据写入 xls 文件，代码如下：</a:t>
              </a:r>
            </a:p>
          </p:txBody>
        </p:sp>
      </p:grpSp>
      <p:sp>
        <p:nvSpPr>
          <p:cNvPr id="11" name="Freeform 11"/>
          <p:cNvSpPr/>
          <p:nvPr/>
        </p:nvSpPr>
        <p:spPr>
          <a:xfrm>
            <a:off x="1416176" y="2846917"/>
            <a:ext cx="15455648" cy="5538044"/>
          </a:xfrm>
          <a:custGeom>
            <a:avLst/>
            <a:gdLst/>
            <a:ahLst/>
            <a:cxnLst/>
            <a:rect l="l" t="t" r="r" b="b"/>
            <a:pathLst>
              <a:path w="15455648" h="5538044">
                <a:moveTo>
                  <a:pt x="0" y="0"/>
                </a:moveTo>
                <a:lnTo>
                  <a:pt x="15455648" y="0"/>
                </a:lnTo>
                <a:lnTo>
                  <a:pt x="15455648" y="5538044"/>
                </a:lnTo>
                <a:lnTo>
                  <a:pt x="0" y="5538044"/>
                </a:lnTo>
                <a:lnTo>
                  <a:pt x="0" y="0"/>
                </a:lnTo>
                <a:close/>
              </a:path>
            </a:pathLst>
          </a:custGeom>
          <a:blipFill>
            <a:blip r:embed="rId6"/>
            <a:stretch>
              <a:fillRect t="-36204" r="-702" b="-35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960</Words>
  <Application>Microsoft Office PowerPoint</Application>
  <PresentationFormat>自定义</PresentationFormat>
  <Paragraphs>113</Paragraphs>
  <Slides>22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1" baseType="lpstr">
      <vt:lpstr>黑体</vt:lpstr>
      <vt:lpstr>Cyrillic Bodoni Bold</vt:lpstr>
      <vt:lpstr>Cyrillic Bodoni Bold Italics</vt:lpstr>
      <vt:lpstr>Arial</vt:lpstr>
      <vt:lpstr>Calibri</vt:lpstr>
      <vt:lpstr>Cyrillic Bodoni Italics</vt:lpstr>
      <vt:lpstr>思源黑体-粗体 Bold</vt:lpstr>
      <vt:lpstr>Office Theme</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爬取深圳未来40天天气预报</dc:title>
  <dc:creator>nine nine</dc:creator>
  <cp:lastModifiedBy>nine nine</cp:lastModifiedBy>
  <cp:revision>6</cp:revision>
  <dcterms:created xsi:type="dcterms:W3CDTF">2006-08-16T00:00:00Z</dcterms:created>
  <dcterms:modified xsi:type="dcterms:W3CDTF">2023-06-04T07:22:57Z</dcterms:modified>
  <dc:identifier>DAFkrHII1gM</dc:identifier>
</cp:coreProperties>
</file>